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7561263" cy="10693400"/>
  <p:notesSz cx="6735763" cy="9866313"/>
  <p:defaultTextStyle>
    <a:defPPr>
      <a:defRPr lang="ja-JP"/>
    </a:defPPr>
    <a:lvl1pPr marL="0" algn="l" defTabSz="1043056" rtl="0" eaLnBrk="1" latinLnBrk="0" hangingPunct="1">
      <a:defRPr kumimoji="1" sz="2100" kern="1200">
        <a:solidFill>
          <a:schemeClr val="tx1"/>
        </a:solidFill>
        <a:latin typeface="+mn-lt"/>
        <a:ea typeface="+mn-ea"/>
        <a:cs typeface="+mn-cs"/>
      </a:defRPr>
    </a:lvl1pPr>
    <a:lvl2pPr marL="521528" algn="l" defTabSz="1043056" rtl="0" eaLnBrk="1" latinLnBrk="0" hangingPunct="1">
      <a:defRPr kumimoji="1" sz="2100" kern="1200">
        <a:solidFill>
          <a:schemeClr val="tx1"/>
        </a:solidFill>
        <a:latin typeface="+mn-lt"/>
        <a:ea typeface="+mn-ea"/>
        <a:cs typeface="+mn-cs"/>
      </a:defRPr>
    </a:lvl2pPr>
    <a:lvl3pPr marL="1043056" algn="l" defTabSz="1043056" rtl="0" eaLnBrk="1" latinLnBrk="0" hangingPunct="1">
      <a:defRPr kumimoji="1" sz="2100" kern="1200">
        <a:solidFill>
          <a:schemeClr val="tx1"/>
        </a:solidFill>
        <a:latin typeface="+mn-lt"/>
        <a:ea typeface="+mn-ea"/>
        <a:cs typeface="+mn-cs"/>
      </a:defRPr>
    </a:lvl3pPr>
    <a:lvl4pPr marL="1564584" algn="l" defTabSz="1043056" rtl="0" eaLnBrk="1" latinLnBrk="0" hangingPunct="1">
      <a:defRPr kumimoji="1" sz="2100" kern="1200">
        <a:solidFill>
          <a:schemeClr val="tx1"/>
        </a:solidFill>
        <a:latin typeface="+mn-lt"/>
        <a:ea typeface="+mn-ea"/>
        <a:cs typeface="+mn-cs"/>
      </a:defRPr>
    </a:lvl4pPr>
    <a:lvl5pPr marL="2086112" algn="l" defTabSz="1043056" rtl="0" eaLnBrk="1" latinLnBrk="0" hangingPunct="1">
      <a:defRPr kumimoji="1" sz="2100" kern="1200">
        <a:solidFill>
          <a:schemeClr val="tx1"/>
        </a:solidFill>
        <a:latin typeface="+mn-lt"/>
        <a:ea typeface="+mn-ea"/>
        <a:cs typeface="+mn-cs"/>
      </a:defRPr>
    </a:lvl5pPr>
    <a:lvl6pPr marL="2607640" algn="l" defTabSz="1043056" rtl="0" eaLnBrk="1" latinLnBrk="0" hangingPunct="1">
      <a:defRPr kumimoji="1" sz="2100" kern="1200">
        <a:solidFill>
          <a:schemeClr val="tx1"/>
        </a:solidFill>
        <a:latin typeface="+mn-lt"/>
        <a:ea typeface="+mn-ea"/>
        <a:cs typeface="+mn-cs"/>
      </a:defRPr>
    </a:lvl6pPr>
    <a:lvl7pPr marL="3129168" algn="l" defTabSz="1043056" rtl="0" eaLnBrk="1" latinLnBrk="0" hangingPunct="1">
      <a:defRPr kumimoji="1" sz="2100" kern="1200">
        <a:solidFill>
          <a:schemeClr val="tx1"/>
        </a:solidFill>
        <a:latin typeface="+mn-lt"/>
        <a:ea typeface="+mn-ea"/>
        <a:cs typeface="+mn-cs"/>
      </a:defRPr>
    </a:lvl7pPr>
    <a:lvl8pPr marL="3650696" algn="l" defTabSz="1043056" rtl="0" eaLnBrk="1" latinLnBrk="0" hangingPunct="1">
      <a:defRPr kumimoji="1" sz="2100" kern="1200">
        <a:solidFill>
          <a:schemeClr val="tx1"/>
        </a:solidFill>
        <a:latin typeface="+mn-lt"/>
        <a:ea typeface="+mn-ea"/>
        <a:cs typeface="+mn-cs"/>
      </a:defRPr>
    </a:lvl8pPr>
    <a:lvl9pPr marL="4172224" algn="l" defTabSz="1043056" rtl="0" eaLnBrk="1" latinLnBrk="0" hangingPunct="1">
      <a:defRPr kumimoji="1"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9">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66FF99"/>
    <a:srgbClr val="CCFF99"/>
    <a:srgbClr val="009900"/>
    <a:srgbClr val="66FF33"/>
    <a:srgbClr val="00FF99"/>
    <a:srgbClr val="FED8F7"/>
    <a:srgbClr val="7C08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E4B9B9-8F2D-4B6A-ADF3-1EFB854E7A11}" v="4" dt="2026-07-08T23:12:23.79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スタイル (濃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howGuides="1">
      <p:cViewPr>
        <p:scale>
          <a:sx n="100" d="100"/>
          <a:sy n="100" d="100"/>
        </p:scale>
        <p:origin x="1474" y="-1531"/>
      </p:cViewPr>
      <p:guideLst>
        <p:guide orient="horz" pos="3369"/>
        <p:guide pos="23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平林昭敏" userId="04d04e9b-0a04-4df1-a429-baeb686e85aa" providerId="ADAL" clId="{4439CFA4-0E2A-4656-80A5-B2BFCB55EF5F}"/>
    <pc:docChg chg="undo custSel modSld">
      <pc:chgData name="平林昭敏" userId="04d04e9b-0a04-4df1-a429-baeb686e85aa" providerId="ADAL" clId="{4439CFA4-0E2A-4656-80A5-B2BFCB55EF5F}" dt="2026-07-08T23:16:13.115" v="389" actId="14734"/>
      <pc:docMkLst>
        <pc:docMk/>
      </pc:docMkLst>
      <pc:sldChg chg="modSp mod">
        <pc:chgData name="平林昭敏" userId="04d04e9b-0a04-4df1-a429-baeb686e85aa" providerId="ADAL" clId="{4439CFA4-0E2A-4656-80A5-B2BFCB55EF5F}" dt="2026-07-08T23:16:13.115" v="389" actId="14734"/>
        <pc:sldMkLst>
          <pc:docMk/>
          <pc:sldMk cId="1161778009" sldId="256"/>
        </pc:sldMkLst>
        <pc:spChg chg="mod">
          <ac:chgData name="平林昭敏" userId="04d04e9b-0a04-4df1-a429-baeb686e85aa" providerId="ADAL" clId="{4439CFA4-0E2A-4656-80A5-B2BFCB55EF5F}" dt="2026-07-02T04:22:07.366" v="3" actId="207"/>
          <ac:spMkLst>
            <pc:docMk/>
            <pc:sldMk cId="1161778009" sldId="256"/>
            <ac:spMk id="12" creationId="{00000000-0000-0000-0000-000000000000}"/>
          </ac:spMkLst>
        </pc:spChg>
        <pc:spChg chg="mod">
          <ac:chgData name="平林昭敏" userId="04d04e9b-0a04-4df1-a429-baeb686e85aa" providerId="ADAL" clId="{4439CFA4-0E2A-4656-80A5-B2BFCB55EF5F}" dt="2026-07-02T04:24:49.108" v="8" actId="207"/>
          <ac:spMkLst>
            <pc:docMk/>
            <pc:sldMk cId="1161778009" sldId="256"/>
            <ac:spMk id="17" creationId="{4DF536D4-5903-DE57-7488-E3A4036B0081}"/>
          </ac:spMkLst>
        </pc:spChg>
        <pc:spChg chg="mod">
          <ac:chgData name="平林昭敏" userId="04d04e9b-0a04-4df1-a429-baeb686e85aa" providerId="ADAL" clId="{4439CFA4-0E2A-4656-80A5-B2BFCB55EF5F}" dt="2026-07-08T00:28:34.388" v="114" actId="120"/>
          <ac:spMkLst>
            <pc:docMk/>
            <pc:sldMk cId="1161778009" sldId="256"/>
            <ac:spMk id="19" creationId="{FCECC2D2-D466-666B-17EA-98F29AC6485F}"/>
          </ac:spMkLst>
        </pc:spChg>
        <pc:spChg chg="mod">
          <ac:chgData name="平林昭敏" userId="04d04e9b-0a04-4df1-a429-baeb686e85aa" providerId="ADAL" clId="{4439CFA4-0E2A-4656-80A5-B2BFCB55EF5F}" dt="2026-07-08T00:31:46.832" v="342" actId="14100"/>
          <ac:spMkLst>
            <pc:docMk/>
            <pc:sldMk cId="1161778009" sldId="256"/>
            <ac:spMk id="20" creationId="{2B88E7AA-4709-DB14-C71C-CDBB7815A199}"/>
          </ac:spMkLst>
        </pc:spChg>
        <pc:graphicFrameChg chg="mod modGraphic">
          <ac:chgData name="平林昭敏" userId="04d04e9b-0a04-4df1-a429-baeb686e85aa" providerId="ADAL" clId="{4439CFA4-0E2A-4656-80A5-B2BFCB55EF5F}" dt="2026-07-08T23:16:13.115" v="389" actId="14734"/>
          <ac:graphicFrameMkLst>
            <pc:docMk/>
            <pc:sldMk cId="1161778009" sldId="256"/>
            <ac:graphicFrameMk id="2" creationId="{88120DE2-BBEE-E9E2-3283-AB1C6F6AF766}"/>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7095" y="3321887"/>
            <a:ext cx="6427074" cy="2292150"/>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134190" y="6059595"/>
            <a:ext cx="5292884" cy="2732758"/>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5992211-4E42-49E3-B075-3ECF1222EB6E}" type="datetimeFigureOut">
              <a:rPr kumimoji="1" lang="ja-JP" altLang="en-US" smtClean="0"/>
              <a:t>2026/7/9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345519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992211-4E42-49E3-B075-3ECF1222EB6E}" type="datetimeFigureOut">
              <a:rPr kumimoji="1" lang="ja-JP" altLang="en-US" smtClean="0"/>
              <a:t>2026/7/9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1732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411321" y="472787"/>
            <a:ext cx="1988770" cy="1005971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42387" y="472787"/>
            <a:ext cx="5842913" cy="1005971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992211-4E42-49E3-B075-3ECF1222EB6E}" type="datetimeFigureOut">
              <a:rPr kumimoji="1" lang="ja-JP" altLang="en-US" smtClean="0"/>
              <a:t>2026/7/9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66545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992211-4E42-49E3-B075-3ECF1222EB6E}" type="datetimeFigureOut">
              <a:rPr kumimoji="1" lang="ja-JP" altLang="en-US" smtClean="0"/>
              <a:t>2026/7/9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738373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7288" y="6871501"/>
            <a:ext cx="6427074" cy="2123828"/>
          </a:xfrm>
        </p:spPr>
        <p:txBody>
          <a:bodyPr anchor="t"/>
          <a:lstStyle>
            <a:lvl1pPr algn="l">
              <a:defRPr sz="46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97288" y="4532319"/>
            <a:ext cx="6427074" cy="2339181"/>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5992211-4E42-49E3-B075-3ECF1222EB6E}" type="datetimeFigureOut">
              <a:rPr kumimoji="1" lang="ja-JP" altLang="en-US" smtClean="0"/>
              <a:t>2026/7/9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2926375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42387" y="2750086"/>
            <a:ext cx="3915841" cy="77824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484250" y="2750086"/>
            <a:ext cx="3915842" cy="77824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5992211-4E42-49E3-B075-3ECF1222EB6E}" type="datetimeFigureOut">
              <a:rPr kumimoji="1" lang="ja-JP" altLang="en-US" smtClean="0"/>
              <a:t>2026/7/9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015527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3" y="428232"/>
            <a:ext cx="6805137" cy="1782234"/>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78063" y="2393640"/>
            <a:ext cx="3340871" cy="997554"/>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78063" y="3391195"/>
            <a:ext cx="3340871"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841017" y="2393640"/>
            <a:ext cx="3342183" cy="997554"/>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841017" y="3391195"/>
            <a:ext cx="3342183"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5992211-4E42-49E3-B075-3ECF1222EB6E}" type="datetimeFigureOut">
              <a:rPr kumimoji="1" lang="ja-JP" altLang="en-US" smtClean="0"/>
              <a:t>2026/7/9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4106787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5992211-4E42-49E3-B075-3ECF1222EB6E}" type="datetimeFigureOut">
              <a:rPr kumimoji="1" lang="ja-JP" altLang="en-US" smtClean="0"/>
              <a:t>2026/7/9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405781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5992211-4E42-49E3-B075-3ECF1222EB6E}" type="datetimeFigureOut">
              <a:rPr kumimoji="1" lang="ja-JP" altLang="en-US" smtClean="0"/>
              <a:t>2026/7/9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2114714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4" y="425755"/>
            <a:ext cx="2487603" cy="1811937"/>
          </a:xfrm>
        </p:spPr>
        <p:txBody>
          <a:bodyPr anchor="b"/>
          <a:lstStyle>
            <a:lvl1pPr algn="l">
              <a:defRPr sz="23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956244" y="425757"/>
            <a:ext cx="4226956" cy="9126520"/>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78064" y="2237694"/>
            <a:ext cx="2487603" cy="7314583"/>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5992211-4E42-49E3-B075-3ECF1222EB6E}" type="datetimeFigureOut">
              <a:rPr kumimoji="1" lang="ja-JP" altLang="en-US" smtClean="0"/>
              <a:t>2026/7/9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27197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060" y="7485380"/>
            <a:ext cx="4536758" cy="883692"/>
          </a:xfrm>
        </p:spPr>
        <p:txBody>
          <a:bodyPr anchor="b"/>
          <a:lstStyle>
            <a:lvl1pPr algn="l">
              <a:defRPr sz="2300" b="1"/>
            </a:lvl1pPr>
          </a:lstStyle>
          <a:p>
            <a:r>
              <a:rPr kumimoji="1" lang="ja-JP" altLang="en-US"/>
              <a:t>マスター タイトルの書式設定</a:t>
            </a:r>
          </a:p>
        </p:txBody>
      </p:sp>
      <p:sp>
        <p:nvSpPr>
          <p:cNvPr id="3" name="図プレースホルダー 2"/>
          <p:cNvSpPr>
            <a:spLocks noGrp="1"/>
          </p:cNvSpPr>
          <p:nvPr>
            <p:ph type="pic" idx="1"/>
          </p:nvPr>
        </p:nvSpPr>
        <p:spPr>
          <a:xfrm>
            <a:off x="1482060" y="955475"/>
            <a:ext cx="4536758" cy="6416040"/>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r>
              <a:rPr kumimoji="1" lang="ja-JP" altLang="en-US"/>
              <a:t>アイコンをクリックして図を追加</a:t>
            </a:r>
          </a:p>
        </p:txBody>
      </p:sp>
      <p:sp>
        <p:nvSpPr>
          <p:cNvPr id="4" name="テキスト プレースホルダー 3"/>
          <p:cNvSpPr>
            <a:spLocks noGrp="1"/>
          </p:cNvSpPr>
          <p:nvPr>
            <p:ph type="body" sz="half" idx="2"/>
          </p:nvPr>
        </p:nvSpPr>
        <p:spPr>
          <a:xfrm>
            <a:off x="1482060" y="8369071"/>
            <a:ext cx="4536758" cy="125498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5992211-4E42-49E3-B075-3ECF1222EB6E}" type="datetimeFigureOut">
              <a:rPr kumimoji="1" lang="ja-JP" altLang="en-US" smtClean="0"/>
              <a:t>2026/7/9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2342837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78063" y="428232"/>
            <a:ext cx="6805137" cy="1782234"/>
          </a:xfrm>
          <a:prstGeom prst="rect">
            <a:avLst/>
          </a:prstGeom>
        </p:spPr>
        <p:txBody>
          <a:bodyPr vert="horz" lIns="104306" tIns="52153" rIns="104306" bIns="52153"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78063" y="2495127"/>
            <a:ext cx="6805137" cy="7057150"/>
          </a:xfrm>
          <a:prstGeom prst="rect">
            <a:avLst/>
          </a:prstGeom>
        </p:spPr>
        <p:txBody>
          <a:bodyPr vert="horz" lIns="104306" tIns="52153" rIns="104306" bIns="52153"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78063" y="9911199"/>
            <a:ext cx="1764295" cy="569324"/>
          </a:xfrm>
          <a:prstGeom prst="rect">
            <a:avLst/>
          </a:prstGeom>
        </p:spPr>
        <p:txBody>
          <a:bodyPr vert="horz" lIns="104306" tIns="52153" rIns="104306" bIns="52153" rtlCol="0" anchor="ctr"/>
          <a:lstStyle>
            <a:lvl1pPr algn="l">
              <a:defRPr sz="1400">
                <a:solidFill>
                  <a:schemeClr val="tx1">
                    <a:tint val="75000"/>
                  </a:schemeClr>
                </a:solidFill>
              </a:defRPr>
            </a:lvl1pPr>
          </a:lstStyle>
          <a:p>
            <a:fld id="{35992211-4E42-49E3-B075-3ECF1222EB6E}" type="datetimeFigureOut">
              <a:rPr kumimoji="1" lang="ja-JP" altLang="en-US" smtClean="0"/>
              <a:t>2026/7/9</a:t>
            </a:fld>
            <a:endParaRPr kumimoji="1" lang="ja-JP" altLang="en-US"/>
          </a:p>
        </p:txBody>
      </p:sp>
      <p:sp>
        <p:nvSpPr>
          <p:cNvPr id="5" name="フッター プレースホルダー 4"/>
          <p:cNvSpPr>
            <a:spLocks noGrp="1"/>
          </p:cNvSpPr>
          <p:nvPr>
            <p:ph type="ftr" sz="quarter" idx="3"/>
          </p:nvPr>
        </p:nvSpPr>
        <p:spPr>
          <a:xfrm>
            <a:off x="2583432" y="9911199"/>
            <a:ext cx="2394400" cy="569324"/>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418905" y="9911199"/>
            <a:ext cx="1764295" cy="569324"/>
          </a:xfrm>
          <a:prstGeom prst="rect">
            <a:avLst/>
          </a:prstGeom>
        </p:spPr>
        <p:txBody>
          <a:bodyPr vert="horz" lIns="104306" tIns="52153" rIns="104306" bIns="52153" rtlCol="0" anchor="ctr"/>
          <a:lstStyle>
            <a:lvl1pPr algn="r">
              <a:defRPr sz="1400">
                <a:solidFill>
                  <a:schemeClr val="tx1">
                    <a:tint val="75000"/>
                  </a:schemeClr>
                </a:solidFill>
              </a:defRPr>
            </a:lvl1p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149026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3056" rtl="0" eaLnBrk="1" latinLnBrk="0" hangingPunct="1">
        <a:spcBef>
          <a:spcPct val="0"/>
        </a:spcBef>
        <a:buNone/>
        <a:defRPr kumimoji="1"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itchFamily="34" charset="0"/>
        <a:buChar char="•"/>
        <a:defRPr kumimoji="1"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kumimoji="1"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kumimoji="1"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9pPr>
    </p:bodyStyle>
    <p:otherStyle>
      <a:defPPr>
        <a:defRPr lang="ja-JP"/>
      </a:defPPr>
      <a:lvl1pPr marL="0" algn="l" defTabSz="1043056" rtl="0" eaLnBrk="1" latinLnBrk="0" hangingPunct="1">
        <a:defRPr kumimoji="1" sz="2100" kern="1200">
          <a:solidFill>
            <a:schemeClr val="tx1"/>
          </a:solidFill>
          <a:latin typeface="+mn-lt"/>
          <a:ea typeface="+mn-ea"/>
          <a:cs typeface="+mn-cs"/>
        </a:defRPr>
      </a:lvl1pPr>
      <a:lvl2pPr marL="521528" algn="l" defTabSz="1043056" rtl="0" eaLnBrk="1" latinLnBrk="0" hangingPunct="1">
        <a:defRPr kumimoji="1" sz="2100" kern="1200">
          <a:solidFill>
            <a:schemeClr val="tx1"/>
          </a:solidFill>
          <a:latin typeface="+mn-lt"/>
          <a:ea typeface="+mn-ea"/>
          <a:cs typeface="+mn-cs"/>
        </a:defRPr>
      </a:lvl2pPr>
      <a:lvl3pPr marL="1043056" algn="l" defTabSz="1043056" rtl="0" eaLnBrk="1" latinLnBrk="0" hangingPunct="1">
        <a:defRPr kumimoji="1" sz="2100" kern="1200">
          <a:solidFill>
            <a:schemeClr val="tx1"/>
          </a:solidFill>
          <a:latin typeface="+mn-lt"/>
          <a:ea typeface="+mn-ea"/>
          <a:cs typeface="+mn-cs"/>
        </a:defRPr>
      </a:lvl3pPr>
      <a:lvl4pPr marL="1564584" algn="l" defTabSz="1043056" rtl="0" eaLnBrk="1" latinLnBrk="0" hangingPunct="1">
        <a:defRPr kumimoji="1" sz="2100" kern="1200">
          <a:solidFill>
            <a:schemeClr val="tx1"/>
          </a:solidFill>
          <a:latin typeface="+mn-lt"/>
          <a:ea typeface="+mn-ea"/>
          <a:cs typeface="+mn-cs"/>
        </a:defRPr>
      </a:lvl4pPr>
      <a:lvl5pPr marL="2086112" algn="l" defTabSz="1043056" rtl="0" eaLnBrk="1" latinLnBrk="0" hangingPunct="1">
        <a:defRPr kumimoji="1" sz="2100" kern="1200">
          <a:solidFill>
            <a:schemeClr val="tx1"/>
          </a:solidFill>
          <a:latin typeface="+mn-lt"/>
          <a:ea typeface="+mn-ea"/>
          <a:cs typeface="+mn-cs"/>
        </a:defRPr>
      </a:lvl5pPr>
      <a:lvl6pPr marL="2607640" algn="l" defTabSz="1043056" rtl="0" eaLnBrk="1" latinLnBrk="0" hangingPunct="1">
        <a:defRPr kumimoji="1" sz="2100" kern="1200">
          <a:solidFill>
            <a:schemeClr val="tx1"/>
          </a:solidFill>
          <a:latin typeface="+mn-lt"/>
          <a:ea typeface="+mn-ea"/>
          <a:cs typeface="+mn-cs"/>
        </a:defRPr>
      </a:lvl6pPr>
      <a:lvl7pPr marL="3129168" algn="l" defTabSz="1043056" rtl="0" eaLnBrk="1" latinLnBrk="0" hangingPunct="1">
        <a:defRPr kumimoji="1" sz="2100" kern="1200">
          <a:solidFill>
            <a:schemeClr val="tx1"/>
          </a:solidFill>
          <a:latin typeface="+mn-lt"/>
          <a:ea typeface="+mn-ea"/>
          <a:cs typeface="+mn-cs"/>
        </a:defRPr>
      </a:lvl7pPr>
      <a:lvl8pPr marL="3650696" algn="l" defTabSz="1043056" rtl="0" eaLnBrk="1" latinLnBrk="0" hangingPunct="1">
        <a:defRPr kumimoji="1" sz="2100" kern="1200">
          <a:solidFill>
            <a:schemeClr val="tx1"/>
          </a:solidFill>
          <a:latin typeface="+mn-lt"/>
          <a:ea typeface="+mn-ea"/>
          <a:cs typeface="+mn-cs"/>
        </a:defRPr>
      </a:lvl8pPr>
      <a:lvl9pPr marL="4172224" algn="l" defTabSz="1043056" rtl="0" eaLnBrk="1" latinLnBrk="0" hangingPunct="1">
        <a:defRPr kumimoji="1"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rms.gle/egF7XrGPhiDr6tSf9"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1188343" y="-92662"/>
            <a:ext cx="6696744" cy="1098314"/>
          </a:xfrm>
          <a:prstGeom prst="rect">
            <a:avLst/>
          </a:prstGeom>
          <a:noFill/>
        </p:spPr>
        <p:txBody>
          <a:bodyPr wrap="square" rtlCol="0">
            <a:spAutoFit/>
          </a:bodyPr>
          <a:lstStyle/>
          <a:p>
            <a:pPr algn="ctr">
              <a:lnSpc>
                <a:spcPts val="9500"/>
              </a:lnSpc>
            </a:pPr>
            <a:r>
              <a:rPr kumimoji="1" lang="ja-JP" altLang="en-US" sz="3200" dirty="0">
                <a:latin typeface="Bahnschrift SemiBold" panose="020B0502040204020203" pitchFamily="34" charset="0"/>
              </a:rPr>
              <a:t>エコアクション</a:t>
            </a:r>
            <a:r>
              <a:rPr kumimoji="1" lang="en-US" altLang="ja-JP" sz="3200" dirty="0">
                <a:latin typeface="Bahnschrift SemiBold" panose="020B0502040204020203" pitchFamily="34" charset="0"/>
              </a:rPr>
              <a:t>21</a:t>
            </a:r>
            <a:r>
              <a:rPr kumimoji="1" lang="ja-JP" altLang="en-US" sz="3200" dirty="0">
                <a:latin typeface="Bahnschrift SemiBold" panose="020B0502040204020203" pitchFamily="34" charset="0"/>
              </a:rPr>
              <a:t>認証取得研修会</a:t>
            </a:r>
          </a:p>
        </p:txBody>
      </p:sp>
      <p:sp>
        <p:nvSpPr>
          <p:cNvPr id="12" name="正方形/長方形 11"/>
          <p:cNvSpPr/>
          <p:nvPr/>
        </p:nvSpPr>
        <p:spPr>
          <a:xfrm>
            <a:off x="0" y="0"/>
            <a:ext cx="252239" cy="10693400"/>
          </a:xfrm>
          <a:prstGeom prst="rect">
            <a:avLst/>
          </a:prstGeom>
          <a:solidFill>
            <a:srgbClr val="66F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highlight>
                <a:srgbClr val="008000"/>
              </a:highlight>
            </a:endParaRPr>
          </a:p>
        </p:txBody>
      </p:sp>
      <p:sp>
        <p:nvSpPr>
          <p:cNvPr id="13" name="テキスト ボックス 12">
            <a:extLst>
              <a:ext uri="{FF2B5EF4-FFF2-40B4-BE49-F238E27FC236}">
                <a16:creationId xmlns:a16="http://schemas.microsoft.com/office/drawing/2014/main" id="{4553657E-0699-C05C-69E7-73ECA6BB55DB}"/>
              </a:ext>
            </a:extLst>
          </p:cNvPr>
          <p:cNvSpPr txBox="1"/>
          <p:nvPr/>
        </p:nvSpPr>
        <p:spPr>
          <a:xfrm>
            <a:off x="987293" y="309000"/>
            <a:ext cx="6573970" cy="1098314"/>
          </a:xfrm>
          <a:prstGeom prst="rect">
            <a:avLst/>
          </a:prstGeom>
          <a:noFill/>
        </p:spPr>
        <p:txBody>
          <a:bodyPr wrap="square" rtlCol="0">
            <a:spAutoFit/>
          </a:bodyPr>
          <a:lstStyle/>
          <a:p>
            <a:pPr algn="ctr">
              <a:lnSpc>
                <a:spcPts val="9500"/>
              </a:lnSpc>
            </a:pPr>
            <a:r>
              <a:rPr kumimoji="1" lang="ja-JP" altLang="en-US" sz="3200" dirty="0">
                <a:latin typeface="Bahnschrift SemiBold" panose="020B0502040204020203" pitchFamily="34" charset="0"/>
              </a:rPr>
              <a:t>事前合同説明会</a:t>
            </a:r>
          </a:p>
        </p:txBody>
      </p:sp>
      <p:graphicFrame>
        <p:nvGraphicFramePr>
          <p:cNvPr id="2" name="表 2">
            <a:extLst>
              <a:ext uri="{FF2B5EF4-FFF2-40B4-BE49-F238E27FC236}">
                <a16:creationId xmlns:a16="http://schemas.microsoft.com/office/drawing/2014/main" id="{88120DE2-BBEE-E9E2-3283-AB1C6F6AF766}"/>
              </a:ext>
            </a:extLst>
          </p:cNvPr>
          <p:cNvGraphicFramePr>
            <a:graphicFrameLocks noGrp="1"/>
          </p:cNvGraphicFramePr>
          <p:nvPr>
            <p:extLst>
              <p:ext uri="{D42A27DB-BD31-4B8C-83A1-F6EECF244321}">
                <p14:modId xmlns:p14="http://schemas.microsoft.com/office/powerpoint/2010/main" val="1326342763"/>
              </p:ext>
            </p:extLst>
          </p:nvPr>
        </p:nvGraphicFramePr>
        <p:xfrm>
          <a:off x="372632" y="4730491"/>
          <a:ext cx="7054260" cy="1228130"/>
        </p:xfrm>
        <a:graphic>
          <a:graphicData uri="http://schemas.openxmlformats.org/drawingml/2006/table">
            <a:tbl>
              <a:tblPr firstRow="1" bandRow="1">
                <a:tableStyleId>{5C22544A-7EE6-4342-B048-85BDC9FD1C3A}</a:tableStyleId>
              </a:tblPr>
              <a:tblGrid>
                <a:gridCol w="527679">
                  <a:extLst>
                    <a:ext uri="{9D8B030D-6E8A-4147-A177-3AD203B41FA5}">
                      <a16:colId xmlns:a16="http://schemas.microsoft.com/office/drawing/2014/main" val="584515421"/>
                    </a:ext>
                  </a:extLst>
                </a:gridCol>
                <a:gridCol w="4935161">
                  <a:extLst>
                    <a:ext uri="{9D8B030D-6E8A-4147-A177-3AD203B41FA5}">
                      <a16:colId xmlns:a16="http://schemas.microsoft.com/office/drawing/2014/main" val="1722550186"/>
                    </a:ext>
                  </a:extLst>
                </a:gridCol>
                <a:gridCol w="1591420">
                  <a:extLst>
                    <a:ext uri="{9D8B030D-6E8A-4147-A177-3AD203B41FA5}">
                      <a16:colId xmlns:a16="http://schemas.microsoft.com/office/drawing/2014/main" val="4224835163"/>
                    </a:ext>
                  </a:extLst>
                </a:gridCol>
              </a:tblGrid>
              <a:tr h="0">
                <a:tc>
                  <a:txBody>
                    <a:bodyPr/>
                    <a:lstStyle/>
                    <a:p>
                      <a:r>
                        <a:rPr kumimoji="1" lang="en-US" altLang="ja-JP" sz="1200" b="1" dirty="0">
                          <a:solidFill>
                            <a:schemeClr val="tx1"/>
                          </a:solidFill>
                          <a:latin typeface="+mj-ea"/>
                          <a:ea typeface="+mj-ea"/>
                        </a:rPr>
                        <a:t>13:30</a:t>
                      </a:r>
                    </a:p>
                    <a:p>
                      <a:r>
                        <a:rPr kumimoji="1" lang="en-US" altLang="ja-JP" sz="1200" b="1" dirty="0">
                          <a:solidFill>
                            <a:schemeClr val="tx1"/>
                          </a:solidFill>
                          <a:latin typeface="+mj-ea"/>
                          <a:ea typeface="+mj-ea"/>
                        </a:rPr>
                        <a:t>13:45</a:t>
                      </a:r>
                      <a:endParaRPr kumimoji="1" lang="ja-JP" altLang="en-US" sz="1200" b="1" dirty="0">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r>
                        <a:rPr kumimoji="1" lang="ja-JP" altLang="en-US" sz="1600" b="0" dirty="0">
                          <a:solidFill>
                            <a:schemeClr val="tx1"/>
                          </a:solidFill>
                          <a:latin typeface="HGS創英角ｺﾞｼｯｸUB" panose="020B0900000000000000" pitchFamily="50" charset="-128"/>
                          <a:ea typeface="HGS創英角ｺﾞｼｯｸUB" panose="020B0900000000000000" pitchFamily="50" charset="-128"/>
                        </a:rPr>
                        <a:t>エコアクション</a:t>
                      </a:r>
                      <a:r>
                        <a:rPr kumimoji="1" lang="en-US" altLang="ja-JP" sz="1600" b="0" dirty="0">
                          <a:solidFill>
                            <a:schemeClr val="tx1"/>
                          </a:solidFill>
                          <a:latin typeface="HGS創英角ｺﾞｼｯｸUB" panose="020B0900000000000000" pitchFamily="50" charset="-128"/>
                          <a:ea typeface="HGS創英角ｺﾞｼｯｸUB" panose="020B0900000000000000" pitchFamily="50" charset="-128"/>
                        </a:rPr>
                        <a:t>21</a:t>
                      </a:r>
                      <a:r>
                        <a:rPr kumimoji="1" lang="ja-JP" altLang="en-US" sz="1600" b="0" dirty="0">
                          <a:solidFill>
                            <a:schemeClr val="tx1"/>
                          </a:solidFill>
                          <a:latin typeface="HGS創英角ｺﾞｼｯｸUB" panose="020B0900000000000000" pitchFamily="50" charset="-128"/>
                          <a:ea typeface="HGS創英角ｺﾞｼｯｸUB" panose="020B0900000000000000" pitchFamily="50" charset="-128"/>
                        </a:rPr>
                        <a:t>認証取得研修会の概要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r>
                        <a:rPr kumimoji="1" lang="ja-JP" altLang="en-US" sz="1100" dirty="0">
                          <a:solidFill>
                            <a:schemeClr val="tx1"/>
                          </a:solidFill>
                        </a:rPr>
                        <a:t>地域事務局長野産環協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extLst>
                  <a:ext uri="{0D108BD9-81ED-4DB2-BD59-A6C34878D82A}">
                    <a16:rowId xmlns:a16="http://schemas.microsoft.com/office/drawing/2014/main" val="4133084970"/>
                  </a:ext>
                </a:extLst>
              </a:tr>
              <a:tr h="770930">
                <a:tc>
                  <a:txBody>
                    <a:bodyPr/>
                    <a:lstStyle/>
                    <a:p>
                      <a:r>
                        <a:rPr kumimoji="1" lang="en-US" altLang="ja-JP" sz="1200" b="1" dirty="0">
                          <a:latin typeface="+mj-ea"/>
                          <a:ea typeface="+mj-ea"/>
                        </a:rPr>
                        <a:t>13:45</a:t>
                      </a:r>
                    </a:p>
                    <a:p>
                      <a:endParaRPr kumimoji="1" lang="en-US" altLang="ja-JP" sz="1200" b="1" dirty="0">
                        <a:latin typeface="+mj-ea"/>
                        <a:ea typeface="+mj-ea"/>
                      </a:endParaRPr>
                    </a:p>
                    <a:p>
                      <a:r>
                        <a:rPr kumimoji="1" lang="en-US" altLang="ja-JP" sz="1200" b="1" dirty="0">
                          <a:latin typeface="+mj-ea"/>
                          <a:ea typeface="+mj-ea"/>
                        </a:rPr>
                        <a:t>14:45</a:t>
                      </a:r>
                      <a:endParaRPr kumimoji="1" lang="ja-JP" altLang="en-US" sz="1200" b="1" dirty="0">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FF99"/>
                    </a:solidFill>
                  </a:tcPr>
                </a:tc>
                <a:tc>
                  <a:txBody>
                    <a:bodyPr/>
                    <a:lstStyle/>
                    <a:p>
                      <a:r>
                        <a:rPr kumimoji="1" lang="ja-JP" altLang="ja-JP" sz="1700" kern="1200" dirty="0">
                          <a:solidFill>
                            <a:schemeClr val="dk1"/>
                          </a:solidFill>
                          <a:effectLst/>
                          <a:latin typeface="HGS創英角ｺﾞｼｯｸUB" panose="020B0900000000000000" pitchFamily="50" charset="-128"/>
                          <a:ea typeface="HGS創英角ｺﾞｼｯｸUB" panose="020B0900000000000000" pitchFamily="50" charset="-128"/>
                          <a:cs typeface="+mn-cs"/>
                        </a:rPr>
                        <a:t>「脱炭素経営にエコアクション２１を活用する」</a:t>
                      </a:r>
                      <a:endParaRPr kumimoji="1" lang="en-US" altLang="ja-JP" sz="1700" kern="1200" dirty="0">
                        <a:solidFill>
                          <a:schemeClr val="dk1"/>
                        </a:solidFill>
                        <a:effectLst/>
                        <a:latin typeface="HGS創英角ｺﾞｼｯｸUB" panose="020B0900000000000000" pitchFamily="50" charset="-128"/>
                        <a:ea typeface="HGS創英角ｺﾞｼｯｸUB" panose="020B0900000000000000" pitchFamily="50" charset="-128"/>
                        <a:cs typeface="+mn-cs"/>
                      </a:endParaRPr>
                    </a:p>
                    <a:p>
                      <a:r>
                        <a:rPr kumimoji="1" lang="ja-JP" altLang="en-US" sz="1600" kern="1200" dirty="0">
                          <a:solidFill>
                            <a:schemeClr val="dk1"/>
                          </a:solidFill>
                          <a:effectLst/>
                          <a:latin typeface="HGS創英角ｺﾞｼｯｸUB" panose="020B0900000000000000" pitchFamily="50" charset="-128"/>
                          <a:ea typeface="HGS創英角ｺﾞｼｯｸUB" panose="020B0900000000000000" pitchFamily="50" charset="-128"/>
                          <a:cs typeface="+mn-cs"/>
                        </a:rPr>
                        <a:t>　　　　</a:t>
                      </a:r>
                      <a:r>
                        <a:rPr kumimoji="1" lang="ja-JP" altLang="ja-JP" sz="1600" kern="1200" dirty="0">
                          <a:solidFill>
                            <a:schemeClr val="dk1"/>
                          </a:solidFill>
                          <a:effectLst/>
                          <a:latin typeface="HGS創英角ｺﾞｼｯｸUB" panose="020B0900000000000000" pitchFamily="50" charset="-128"/>
                          <a:ea typeface="HGS創英角ｺﾞｼｯｸUB" panose="020B0900000000000000" pitchFamily="50" charset="-128"/>
                          <a:cs typeface="+mn-cs"/>
                        </a:rPr>
                        <a:t>知る・測る・減らす</a:t>
                      </a:r>
                      <a:r>
                        <a:rPr kumimoji="1" lang="ja-JP" altLang="en-US" sz="1600" b="1" dirty="0">
                          <a:solidFill>
                            <a:schemeClr val="tx1"/>
                          </a:solidFill>
                          <a:latin typeface="HGS創英角ｺﾞｼｯｸUB" panose="020B0900000000000000" pitchFamily="50" charset="-128"/>
                          <a:ea typeface="HGS創英角ｺﾞｼｯｸUB" panose="020B0900000000000000" pitchFamily="50" charset="-128"/>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FF99"/>
                    </a:solidFill>
                  </a:tcPr>
                </a:tc>
                <a:tc>
                  <a:txBody>
                    <a:bodyPr/>
                    <a:lstStyle/>
                    <a:p>
                      <a:r>
                        <a:rPr kumimoji="1" lang="ja-JP" altLang="en-US" sz="1100" b="1" dirty="0">
                          <a:solidFill>
                            <a:schemeClr val="tx1"/>
                          </a:solidFill>
                          <a:latin typeface="+mj-ea"/>
                          <a:ea typeface="+mj-ea"/>
                        </a:rPr>
                        <a:t>エコアクション</a:t>
                      </a:r>
                      <a:r>
                        <a:rPr kumimoji="1" lang="en-US" altLang="ja-JP" sz="1100" b="1" dirty="0">
                          <a:solidFill>
                            <a:schemeClr val="tx1"/>
                          </a:solidFill>
                          <a:latin typeface="+mj-ea"/>
                          <a:ea typeface="+mj-ea"/>
                        </a:rPr>
                        <a:t>21</a:t>
                      </a:r>
                      <a:r>
                        <a:rPr kumimoji="1" lang="ja-JP" altLang="en-US" sz="1100" b="1" dirty="0">
                          <a:solidFill>
                            <a:schemeClr val="tx1"/>
                          </a:solidFill>
                          <a:latin typeface="+mj-ea"/>
                          <a:ea typeface="+mj-ea"/>
                        </a:rPr>
                        <a:t>審査員</a:t>
                      </a:r>
                      <a:endParaRPr kumimoji="1" lang="en-US" altLang="ja-JP" sz="1100" b="1" dirty="0">
                        <a:solidFill>
                          <a:schemeClr val="tx1"/>
                        </a:solidFill>
                        <a:latin typeface="+mj-ea"/>
                        <a:ea typeface="+mj-ea"/>
                      </a:endParaRPr>
                    </a:p>
                    <a:p>
                      <a:r>
                        <a:rPr kumimoji="1" lang="ja-JP" altLang="en-US" sz="1100" b="1" dirty="0">
                          <a:solidFill>
                            <a:schemeClr val="tx1"/>
                          </a:solidFill>
                          <a:latin typeface="+mj-ea"/>
                          <a:ea typeface="+mj-ea"/>
                        </a:rPr>
                        <a:t>　　　　　宇野親治　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FF99"/>
                    </a:solidFill>
                  </a:tcPr>
                </a:tc>
                <a:extLst>
                  <a:ext uri="{0D108BD9-81ED-4DB2-BD59-A6C34878D82A}">
                    <a16:rowId xmlns:a16="http://schemas.microsoft.com/office/drawing/2014/main" val="3161371846"/>
                  </a:ext>
                </a:extLst>
              </a:tr>
            </a:tbl>
          </a:graphicData>
        </a:graphic>
      </p:graphicFrame>
      <p:sp>
        <p:nvSpPr>
          <p:cNvPr id="14" name="テキスト ボックス 13">
            <a:extLst>
              <a:ext uri="{FF2B5EF4-FFF2-40B4-BE49-F238E27FC236}">
                <a16:creationId xmlns:a16="http://schemas.microsoft.com/office/drawing/2014/main" id="{C745E149-5F11-0B64-0D1F-B1A79010DE37}"/>
              </a:ext>
            </a:extLst>
          </p:cNvPr>
          <p:cNvSpPr txBox="1"/>
          <p:nvPr/>
        </p:nvSpPr>
        <p:spPr>
          <a:xfrm>
            <a:off x="164775" y="2340949"/>
            <a:ext cx="7073699" cy="523220"/>
          </a:xfrm>
          <a:prstGeom prst="rect">
            <a:avLst/>
          </a:prstGeom>
          <a:noFill/>
        </p:spPr>
        <p:txBody>
          <a:bodyPr wrap="square" rtlCol="0">
            <a:spAutoFit/>
          </a:bodyPr>
          <a:lstStyle/>
          <a:p>
            <a:pPr algn="ctr"/>
            <a:r>
              <a:rPr lang="en-US" altLang="ja-JP" sz="2800" dirty="0">
                <a:latin typeface="HGP創英角ｺﾞｼｯｸUB" panose="020B0900000000000000" pitchFamily="50" charset="-128"/>
                <a:ea typeface="HGP創英角ｺﾞｼｯｸUB" panose="020B0900000000000000" pitchFamily="50" charset="-128"/>
              </a:rPr>
              <a:t>8</a:t>
            </a:r>
            <a:r>
              <a:rPr lang="ja-JP" altLang="en-US" sz="2800" dirty="0">
                <a:latin typeface="HGP創英角ｺﾞｼｯｸUB" panose="020B0900000000000000" pitchFamily="50" charset="-128"/>
                <a:ea typeface="HGP創英角ｺﾞｼｯｸUB" panose="020B0900000000000000" pitchFamily="50" charset="-128"/>
              </a:rPr>
              <a:t>月</a:t>
            </a:r>
            <a:r>
              <a:rPr lang="en-US" altLang="ja-JP" sz="2800" dirty="0">
                <a:latin typeface="HGP創英角ｺﾞｼｯｸUB" panose="020B0900000000000000" pitchFamily="50" charset="-128"/>
                <a:ea typeface="HGP創英角ｺﾞｼｯｸUB" panose="020B0900000000000000" pitchFamily="50" charset="-128"/>
              </a:rPr>
              <a:t>20</a:t>
            </a:r>
            <a:r>
              <a:rPr lang="ja-JP" altLang="en-US" sz="2800" dirty="0">
                <a:latin typeface="HGP創英角ｺﾞｼｯｸUB" panose="020B0900000000000000" pitchFamily="50" charset="-128"/>
                <a:ea typeface="HGP創英角ｺﾞｼｯｸUB" panose="020B0900000000000000" pitchFamily="50" charset="-128"/>
              </a:rPr>
              <a:t>日（木）</a:t>
            </a:r>
            <a:r>
              <a:rPr lang="en-US" altLang="ja-JP" sz="2800" dirty="0">
                <a:latin typeface="HGP創英角ｺﾞｼｯｸUB" panose="020B0900000000000000" pitchFamily="50" charset="-128"/>
                <a:ea typeface="HGP創英角ｺﾞｼｯｸUB" panose="020B0900000000000000" pitchFamily="50" charset="-128"/>
              </a:rPr>
              <a:t>13:30</a:t>
            </a:r>
            <a:r>
              <a:rPr lang="ja-JP" altLang="en-US" sz="2800" dirty="0">
                <a:latin typeface="HGP創英角ｺﾞｼｯｸUB" panose="020B0900000000000000" pitchFamily="50" charset="-128"/>
                <a:ea typeface="HGP創英角ｺﾞｼｯｸUB" panose="020B0900000000000000" pitchFamily="50" charset="-128"/>
              </a:rPr>
              <a:t>　オンライン（</a:t>
            </a:r>
            <a:r>
              <a:rPr lang="en-US" altLang="ja-JP" sz="2800" dirty="0">
                <a:latin typeface="HGP創英角ｺﾞｼｯｸUB" panose="020B0900000000000000" pitchFamily="50" charset="-128"/>
                <a:ea typeface="HGP創英角ｺﾞｼｯｸUB" panose="020B0900000000000000" pitchFamily="50" charset="-128"/>
              </a:rPr>
              <a:t>Zoom</a:t>
            </a:r>
            <a:r>
              <a:rPr lang="ja-JP" altLang="en-US" sz="2800" dirty="0">
                <a:latin typeface="HGP創英角ｺﾞｼｯｸUB" panose="020B0900000000000000" pitchFamily="50" charset="-128"/>
                <a:ea typeface="HGP創英角ｺﾞｼｯｸUB" panose="020B0900000000000000" pitchFamily="50" charset="-128"/>
              </a:rPr>
              <a:t>）開催</a:t>
            </a:r>
            <a:endParaRPr lang="en-US" altLang="ja-JP" sz="2800" dirty="0">
              <a:latin typeface="HGP創英角ｺﾞｼｯｸUB" panose="020B0900000000000000" pitchFamily="50" charset="-128"/>
              <a:ea typeface="HGP創英角ｺﾞｼｯｸUB" panose="020B0900000000000000" pitchFamily="50" charset="-128"/>
            </a:endParaRPr>
          </a:p>
        </p:txBody>
      </p:sp>
      <p:sp>
        <p:nvSpPr>
          <p:cNvPr id="16" name="テキスト ボックス 15">
            <a:extLst>
              <a:ext uri="{FF2B5EF4-FFF2-40B4-BE49-F238E27FC236}">
                <a16:creationId xmlns:a16="http://schemas.microsoft.com/office/drawing/2014/main" id="{723EE727-671F-DB93-A72C-BA9D8FFACD26}"/>
              </a:ext>
            </a:extLst>
          </p:cNvPr>
          <p:cNvSpPr txBox="1"/>
          <p:nvPr/>
        </p:nvSpPr>
        <p:spPr>
          <a:xfrm>
            <a:off x="339511" y="8755862"/>
            <a:ext cx="3519298" cy="769441"/>
          </a:xfrm>
          <a:prstGeom prst="rect">
            <a:avLst/>
          </a:prstGeom>
          <a:noFill/>
        </p:spPr>
        <p:txBody>
          <a:bodyPr wrap="square" rtlCol="0">
            <a:spAutoFit/>
          </a:bodyPr>
          <a:lstStyle/>
          <a:p>
            <a:r>
              <a:rPr lang="ja-JP" altLang="en-US" sz="1100" dirty="0">
                <a:latin typeface="HGP創英角ｺﾞｼｯｸUB" panose="020B0900000000000000" pitchFamily="50" charset="-128"/>
                <a:ea typeface="HGP創英角ｺﾞｼｯｸUB" panose="020B0900000000000000" pitchFamily="50" charset="-128"/>
              </a:rPr>
              <a:t>この説明会に関する問い合わせ及び</a:t>
            </a:r>
            <a:r>
              <a:rPr lang="en-US" altLang="ja-JP" sz="1100" dirty="0">
                <a:latin typeface="HGP創英角ｺﾞｼｯｸUB" panose="020B0900000000000000" pitchFamily="50" charset="-128"/>
                <a:ea typeface="HGP創英角ｺﾞｼｯｸUB" panose="020B0900000000000000" pitchFamily="50" charset="-128"/>
              </a:rPr>
              <a:t>FAX</a:t>
            </a:r>
            <a:r>
              <a:rPr lang="ja-JP" altLang="en-US" sz="1100" dirty="0">
                <a:latin typeface="HGP創英角ｺﾞｼｯｸUB" panose="020B0900000000000000" pitchFamily="50" charset="-128"/>
                <a:ea typeface="HGP創英角ｺﾞｼｯｸUB" panose="020B0900000000000000" pitchFamily="50" charset="-128"/>
              </a:rPr>
              <a:t>、</a:t>
            </a:r>
            <a:r>
              <a:rPr lang="en-US" altLang="ja-JP" sz="1100" dirty="0">
                <a:latin typeface="HGP創英角ｺﾞｼｯｸUB" panose="020B0900000000000000" pitchFamily="50" charset="-128"/>
                <a:ea typeface="HGP創英角ｺﾞｼｯｸUB" panose="020B0900000000000000" pitchFamily="50" charset="-128"/>
              </a:rPr>
              <a:t>E</a:t>
            </a:r>
            <a:r>
              <a:rPr lang="ja-JP" altLang="en-US" sz="1100" dirty="0">
                <a:latin typeface="HGP創英角ｺﾞｼｯｸUB" panose="020B0900000000000000" pitchFamily="50" charset="-128"/>
                <a:ea typeface="HGP創英角ｺﾞｼｯｸUB" panose="020B0900000000000000" pitchFamily="50" charset="-128"/>
              </a:rPr>
              <a:t>メール送付先</a:t>
            </a:r>
            <a:endParaRPr lang="en-US" altLang="ja-JP" sz="1100" dirty="0">
              <a:latin typeface="HGP創英角ｺﾞｼｯｸUB" panose="020B0900000000000000" pitchFamily="50" charset="-128"/>
              <a:ea typeface="HGP創英角ｺﾞｼｯｸUB" panose="020B0900000000000000" pitchFamily="50" charset="-128"/>
            </a:endParaRPr>
          </a:p>
          <a:p>
            <a:r>
              <a:rPr lang="ja-JP" altLang="en-US" sz="1100" dirty="0">
                <a:latin typeface="HGP創英角ｺﾞｼｯｸUB" panose="020B0900000000000000" pitchFamily="50" charset="-128"/>
                <a:ea typeface="HGP創英角ｺﾞｼｯｸUB" panose="020B0900000000000000" pitchFamily="50" charset="-128"/>
              </a:rPr>
              <a:t>一般社団法人長野県産業環境保全協会　</a:t>
            </a:r>
            <a:endParaRPr lang="en-US" altLang="ja-JP" sz="1100" dirty="0">
              <a:latin typeface="HGP創英角ｺﾞｼｯｸUB" panose="020B0900000000000000" pitchFamily="50" charset="-128"/>
              <a:ea typeface="HGP創英角ｺﾞｼｯｸUB" panose="020B0900000000000000" pitchFamily="50" charset="-128"/>
            </a:endParaRPr>
          </a:p>
          <a:p>
            <a:r>
              <a:rPr lang="en-US" altLang="ja-JP" sz="1100" dirty="0">
                <a:latin typeface="HGP創英角ｺﾞｼｯｸUB" panose="020B0900000000000000" pitchFamily="50" charset="-128"/>
                <a:ea typeface="HGP創英角ｺﾞｼｯｸUB" panose="020B0900000000000000" pitchFamily="50" charset="-128"/>
              </a:rPr>
              <a:t>TEL</a:t>
            </a:r>
            <a:r>
              <a:rPr lang="ja-JP" altLang="en-US" sz="1100" dirty="0">
                <a:latin typeface="HGP創英角ｺﾞｼｯｸUB" panose="020B0900000000000000" pitchFamily="50" charset="-128"/>
                <a:ea typeface="HGP創英角ｺﾞｼｯｸUB" panose="020B0900000000000000" pitchFamily="50" charset="-128"/>
              </a:rPr>
              <a:t>　</a:t>
            </a:r>
            <a:r>
              <a:rPr lang="en-US" altLang="ja-JP" sz="1100" dirty="0">
                <a:latin typeface="HGP創英角ｺﾞｼｯｸUB" panose="020B0900000000000000" pitchFamily="50" charset="-128"/>
                <a:ea typeface="HGP創英角ｺﾞｼｯｸUB" panose="020B0900000000000000" pitchFamily="50" charset="-128"/>
              </a:rPr>
              <a:t>026-228-5886</a:t>
            </a:r>
            <a:r>
              <a:rPr lang="ja-JP" altLang="en-US" sz="1100" dirty="0">
                <a:latin typeface="HGP創英角ｺﾞｼｯｸUB" panose="020B0900000000000000" pitchFamily="50" charset="-128"/>
                <a:ea typeface="HGP創英角ｺﾞｼｯｸUB" panose="020B0900000000000000" pitchFamily="50" charset="-128"/>
              </a:rPr>
              <a:t>　</a:t>
            </a:r>
            <a:r>
              <a:rPr lang="en-US" altLang="ja-JP" sz="1100" dirty="0">
                <a:latin typeface="HGP創英角ｺﾞｼｯｸUB" panose="020B0900000000000000" pitchFamily="50" charset="-128"/>
                <a:ea typeface="HGP創英角ｺﾞｼｯｸUB" panose="020B0900000000000000" pitchFamily="50" charset="-128"/>
              </a:rPr>
              <a:t> FAX</a:t>
            </a:r>
            <a:r>
              <a:rPr lang="ja-JP" altLang="en-US" sz="1100" dirty="0">
                <a:latin typeface="HGP創英角ｺﾞｼｯｸUB" panose="020B0900000000000000" pitchFamily="50" charset="-128"/>
                <a:ea typeface="HGP創英角ｺﾞｼｯｸUB" panose="020B0900000000000000" pitchFamily="50" charset="-128"/>
              </a:rPr>
              <a:t>　</a:t>
            </a:r>
            <a:r>
              <a:rPr lang="en-US" altLang="ja-JP" sz="1100" dirty="0">
                <a:latin typeface="HGP創英角ｺﾞｼｯｸUB" panose="020B0900000000000000" pitchFamily="50" charset="-128"/>
                <a:ea typeface="HGP創英角ｺﾞｼｯｸUB" panose="020B0900000000000000" pitchFamily="50" charset="-128"/>
              </a:rPr>
              <a:t>026-228-5872</a:t>
            </a:r>
          </a:p>
          <a:p>
            <a:r>
              <a:rPr lang="en-US" altLang="ja-JP" sz="1100" dirty="0">
                <a:latin typeface="HGP創英角ｺﾞｼｯｸUB" panose="020B0900000000000000" pitchFamily="50" charset="-128"/>
                <a:ea typeface="HGP創英角ｺﾞｼｯｸUB" panose="020B0900000000000000" pitchFamily="50" charset="-128"/>
              </a:rPr>
              <a:t>Email</a:t>
            </a:r>
            <a:r>
              <a:rPr lang="ja-JP" altLang="en-US" sz="1100" dirty="0">
                <a:latin typeface="HGP創英角ｺﾞｼｯｸUB" panose="020B0900000000000000" pitchFamily="50" charset="-128"/>
                <a:ea typeface="HGP創英角ｺﾞｼｯｸUB" panose="020B0900000000000000" pitchFamily="50" charset="-128"/>
              </a:rPr>
              <a:t>：</a:t>
            </a:r>
            <a:r>
              <a:rPr lang="en-US" altLang="ja-JP" sz="1100" dirty="0">
                <a:latin typeface="HGP創英角ｺﾞｼｯｸUB" panose="020B0900000000000000" pitchFamily="50" charset="-128"/>
                <a:ea typeface="HGP創英角ｺﾞｼｯｸUB" panose="020B0900000000000000" pitchFamily="50" charset="-128"/>
              </a:rPr>
              <a:t>ea21nasa@nasankan.or.jp </a:t>
            </a:r>
            <a:r>
              <a:rPr lang="ja-JP" altLang="en-US" sz="1100" dirty="0">
                <a:latin typeface="HGP創英角ｺﾞｼｯｸUB" panose="020B0900000000000000" pitchFamily="50" charset="-128"/>
                <a:ea typeface="HGP創英角ｺﾞｼｯｸUB" panose="020B0900000000000000" pitchFamily="50" charset="-128"/>
              </a:rPr>
              <a:t>　</a:t>
            </a:r>
            <a:endParaRPr lang="en-US" altLang="ja-JP" sz="1100" dirty="0">
              <a:latin typeface="HGP創英角ｺﾞｼｯｸUB" panose="020B0900000000000000" pitchFamily="50" charset="-128"/>
              <a:ea typeface="HGP創英角ｺﾞｼｯｸUB" panose="020B0900000000000000" pitchFamily="50" charset="-128"/>
            </a:endParaRPr>
          </a:p>
        </p:txBody>
      </p:sp>
      <p:sp>
        <p:nvSpPr>
          <p:cNvPr id="17" name="テキスト ボックス 16">
            <a:extLst>
              <a:ext uri="{FF2B5EF4-FFF2-40B4-BE49-F238E27FC236}">
                <a16:creationId xmlns:a16="http://schemas.microsoft.com/office/drawing/2014/main" id="{4DF536D4-5903-DE57-7488-E3A4036B0081}"/>
              </a:ext>
            </a:extLst>
          </p:cNvPr>
          <p:cNvSpPr txBox="1"/>
          <p:nvPr/>
        </p:nvSpPr>
        <p:spPr>
          <a:xfrm>
            <a:off x="339511" y="1386261"/>
            <a:ext cx="7054260" cy="923330"/>
          </a:xfrm>
          <a:prstGeom prst="rect">
            <a:avLst/>
          </a:prstGeom>
          <a:noFill/>
          <a:ln>
            <a:noFill/>
          </a:ln>
        </p:spPr>
        <p:txBody>
          <a:bodyPr wrap="square" rtlCol="0">
            <a:spAutoFit/>
          </a:bodyPr>
          <a:lstStyle/>
          <a:p>
            <a:pPr algn="r"/>
            <a:r>
              <a:rPr lang="ja-JP" altLang="en-US" sz="5400" dirty="0">
                <a:solidFill>
                  <a:srgbClr val="00FF00"/>
                </a:solidFill>
                <a:latin typeface="HGS創英角ｺﾞｼｯｸUB" panose="020B0900000000000000" pitchFamily="50" charset="-128"/>
                <a:ea typeface="HGS創英角ｺﾞｼｯｸUB" panose="020B0900000000000000" pitchFamily="50" charset="-128"/>
              </a:rPr>
              <a:t>ゼロカーボンに向かう</a:t>
            </a:r>
            <a:endParaRPr lang="en-US" altLang="ja-JP" sz="5400" dirty="0">
              <a:solidFill>
                <a:srgbClr val="00FF00"/>
              </a:solidFill>
              <a:latin typeface="HGS創英角ｺﾞｼｯｸUB" panose="020B0900000000000000" pitchFamily="50" charset="-128"/>
              <a:ea typeface="HGS創英角ｺﾞｼｯｸUB" panose="020B0900000000000000" pitchFamily="50" charset="-128"/>
            </a:endParaRPr>
          </a:p>
        </p:txBody>
      </p:sp>
      <p:sp>
        <p:nvSpPr>
          <p:cNvPr id="18" name="テキスト ボックス 17">
            <a:extLst>
              <a:ext uri="{FF2B5EF4-FFF2-40B4-BE49-F238E27FC236}">
                <a16:creationId xmlns:a16="http://schemas.microsoft.com/office/drawing/2014/main" id="{A2FEA56E-1D57-894F-BC0C-96BFE79738FC}"/>
              </a:ext>
            </a:extLst>
          </p:cNvPr>
          <p:cNvSpPr txBox="1"/>
          <p:nvPr/>
        </p:nvSpPr>
        <p:spPr>
          <a:xfrm>
            <a:off x="542893" y="3533694"/>
            <a:ext cx="6713738" cy="1107996"/>
          </a:xfrm>
          <a:prstGeom prst="rect">
            <a:avLst/>
          </a:prstGeom>
          <a:noFill/>
        </p:spPr>
        <p:txBody>
          <a:bodyPr wrap="square" rtlCol="0">
            <a:spAutoFit/>
          </a:bodyPr>
          <a:lstStyle/>
          <a:p>
            <a:r>
              <a:rPr lang="ja-JP" altLang="en-US" sz="1800" dirty="0">
                <a:latin typeface="HGP創英角ｺﾞｼｯｸUB" panose="020B0900000000000000" pitchFamily="50" charset="-128"/>
                <a:ea typeface="HGP創英角ｺﾞｼｯｸUB" panose="020B0900000000000000" pitchFamily="50" charset="-128"/>
              </a:rPr>
              <a:t>　</a:t>
            </a:r>
            <a:r>
              <a:rPr lang="ja-JP" altLang="en-US" sz="1600" dirty="0">
                <a:latin typeface="HGP創英角ｺﾞｼｯｸUB" panose="020B0900000000000000" pitchFamily="50" charset="-128"/>
                <a:ea typeface="HGP創英角ｺﾞｼｯｸUB" panose="020B0900000000000000" pitchFamily="50" charset="-128"/>
              </a:rPr>
              <a:t>環境省が策定した環境マネジメントシステムであるエコアクション</a:t>
            </a:r>
            <a:r>
              <a:rPr lang="en-US" altLang="ja-JP" sz="1600" dirty="0">
                <a:latin typeface="HGP創英角ｺﾞｼｯｸUB" panose="020B0900000000000000" pitchFamily="50" charset="-128"/>
                <a:ea typeface="HGP創英角ｺﾞｼｯｸUB" panose="020B0900000000000000" pitchFamily="50" charset="-128"/>
              </a:rPr>
              <a:t>21</a:t>
            </a:r>
            <a:r>
              <a:rPr lang="ja-JP" altLang="en-US" sz="1600" dirty="0">
                <a:latin typeface="HGP創英角ｺﾞｼｯｸUB" panose="020B0900000000000000" pitchFamily="50" charset="-128"/>
                <a:ea typeface="HGP創英角ｺﾞｼｯｸUB" panose="020B0900000000000000" pitchFamily="50" charset="-128"/>
              </a:rPr>
              <a:t>を使ってゼロカーボンを目指ざす企業、団体を募集します。研修会は</a:t>
            </a:r>
            <a:r>
              <a:rPr lang="ja-JP" altLang="en-US" sz="1600" dirty="0">
                <a:solidFill>
                  <a:schemeClr val="accent1">
                    <a:lumMod val="50000"/>
                  </a:schemeClr>
                </a:solidFill>
                <a:latin typeface="HGP創英角ｺﾞｼｯｸUB" panose="020B0900000000000000" pitchFamily="50" charset="-128"/>
                <a:ea typeface="HGP創英角ｺﾞｼｯｸUB" panose="020B0900000000000000" pitchFamily="50" charset="-128"/>
              </a:rPr>
              <a:t>無料でエコアクション</a:t>
            </a:r>
            <a:r>
              <a:rPr lang="en-US" altLang="ja-JP" sz="1600" dirty="0">
                <a:solidFill>
                  <a:schemeClr val="accent1">
                    <a:lumMod val="50000"/>
                  </a:schemeClr>
                </a:solidFill>
                <a:latin typeface="HGP創英角ｺﾞｼｯｸUB" panose="020B0900000000000000" pitchFamily="50" charset="-128"/>
                <a:ea typeface="HGP創英角ｺﾞｼｯｸUB" panose="020B0900000000000000" pitchFamily="50" charset="-128"/>
              </a:rPr>
              <a:t>21</a:t>
            </a:r>
            <a:r>
              <a:rPr lang="ja-JP" altLang="en-US" sz="1600" dirty="0">
                <a:solidFill>
                  <a:schemeClr val="accent1">
                    <a:lumMod val="50000"/>
                  </a:schemeClr>
                </a:solidFill>
                <a:latin typeface="HGP創英角ｺﾞｼｯｸUB" panose="020B0900000000000000" pitchFamily="50" charset="-128"/>
                <a:ea typeface="HGP創英角ｺﾞｼｯｸUB" panose="020B0900000000000000" pitchFamily="50" charset="-128"/>
              </a:rPr>
              <a:t>の認証・登録のための支援</a:t>
            </a:r>
            <a:r>
              <a:rPr lang="ja-JP" altLang="en-US" sz="1600" dirty="0">
                <a:latin typeface="HGP創英角ｺﾞｼｯｸUB" panose="020B0900000000000000" pitchFamily="50" charset="-128"/>
                <a:ea typeface="HGP創英角ｺﾞｼｯｸUB" panose="020B0900000000000000" pitchFamily="50" charset="-128"/>
              </a:rPr>
              <a:t>させていただきます。説明会を開催いたしますので、ぜひ、ご参加ください。（参加無料）</a:t>
            </a:r>
            <a:endParaRPr lang="en-US" altLang="ja-JP" sz="1600" dirty="0">
              <a:latin typeface="HGP創英角ｺﾞｼｯｸUB" panose="020B0900000000000000" pitchFamily="50" charset="-128"/>
              <a:ea typeface="HGP創英角ｺﾞｼｯｸUB" panose="020B0900000000000000" pitchFamily="50" charset="-128"/>
            </a:endParaRPr>
          </a:p>
        </p:txBody>
      </p:sp>
      <p:sp>
        <p:nvSpPr>
          <p:cNvPr id="20" name="テキスト ボックス 19">
            <a:extLst>
              <a:ext uri="{FF2B5EF4-FFF2-40B4-BE49-F238E27FC236}">
                <a16:creationId xmlns:a16="http://schemas.microsoft.com/office/drawing/2014/main" id="{2B88E7AA-4709-DB14-C71C-CDBB7815A199}"/>
              </a:ext>
            </a:extLst>
          </p:cNvPr>
          <p:cNvSpPr txBox="1"/>
          <p:nvPr/>
        </p:nvSpPr>
        <p:spPr>
          <a:xfrm>
            <a:off x="302054" y="9702205"/>
            <a:ext cx="7112151" cy="861774"/>
          </a:xfrm>
          <a:prstGeom prst="rect">
            <a:avLst/>
          </a:prstGeom>
          <a:noFill/>
        </p:spPr>
        <p:txBody>
          <a:bodyPr wrap="square" rtlCol="0">
            <a:spAutoFit/>
          </a:bodyPr>
          <a:lstStyle/>
          <a:p>
            <a:r>
              <a:rPr lang="ja-JP" altLang="en-US" sz="1250" b="1" dirty="0">
                <a:latin typeface="ＭＳ Ｐゴシック" panose="020B0600070205080204" pitchFamily="50" charset="-128"/>
                <a:ea typeface="ＭＳ Ｐゴシック" panose="020B0600070205080204" pitchFamily="50" charset="-128"/>
              </a:rPr>
              <a:t>主催　長野県エコアクション</a:t>
            </a:r>
            <a:r>
              <a:rPr lang="en-US" altLang="ja-JP" sz="1250" b="1" dirty="0">
                <a:latin typeface="ＭＳ Ｐゴシック" panose="020B0600070205080204" pitchFamily="50" charset="-128"/>
                <a:ea typeface="ＭＳ Ｐゴシック" panose="020B0600070205080204" pitchFamily="50" charset="-128"/>
              </a:rPr>
              <a:t>21</a:t>
            </a:r>
            <a:r>
              <a:rPr lang="ja-JP" altLang="en-US" sz="1250" b="1" dirty="0">
                <a:latin typeface="ＭＳ Ｐゴシック" panose="020B0600070205080204" pitchFamily="50" charset="-128"/>
                <a:ea typeface="ＭＳ Ｐゴシック" panose="020B0600070205080204" pitchFamily="50" charset="-128"/>
              </a:rPr>
              <a:t>普及戦略会議　　：　長野県（環境部、産業労働部）　　　</a:t>
            </a:r>
            <a:endParaRPr lang="en-US" altLang="ja-JP" sz="1250" b="1" dirty="0">
              <a:latin typeface="ＭＳ Ｐゴシック" panose="020B0600070205080204" pitchFamily="50" charset="-128"/>
              <a:ea typeface="ＭＳ Ｐゴシック" panose="020B0600070205080204" pitchFamily="50" charset="-128"/>
            </a:endParaRPr>
          </a:p>
          <a:p>
            <a:r>
              <a:rPr lang="ja-JP" altLang="en-US" sz="1250" b="1" dirty="0">
                <a:latin typeface="ＭＳ Ｐゴシック" panose="020B0600070205080204" pitchFamily="50" charset="-128"/>
                <a:ea typeface="ＭＳ Ｐゴシック" panose="020B0600070205080204" pitchFamily="50" charset="-128"/>
              </a:rPr>
              <a:t>長野県経営者協会、長野県中小企業団体中央会、長野県商工会議所連合会、長野県商工会連合会、</a:t>
            </a:r>
            <a:endParaRPr lang="en-US" altLang="ja-JP" sz="1250" b="1" dirty="0">
              <a:latin typeface="ＭＳ Ｐゴシック" panose="020B0600070205080204" pitchFamily="50" charset="-128"/>
              <a:ea typeface="ＭＳ Ｐゴシック" panose="020B0600070205080204" pitchFamily="50" charset="-128"/>
            </a:endParaRPr>
          </a:p>
          <a:p>
            <a:r>
              <a:rPr lang="ja-JP" altLang="en-US" sz="1250" b="1" dirty="0">
                <a:latin typeface="ＭＳ Ｐゴシック" panose="020B0600070205080204" pitchFamily="50" charset="-128"/>
                <a:ea typeface="ＭＳ Ｐゴシック" panose="020B0600070205080204" pitchFamily="50" charset="-128"/>
              </a:rPr>
              <a:t>長野県建設業協会、長野県資源循環保全協会、八十二長野銀行、長野県信用金庫協会、</a:t>
            </a:r>
            <a:endParaRPr lang="en-US" altLang="ja-JP" sz="1250" b="1" dirty="0">
              <a:latin typeface="ＭＳ Ｐゴシック" panose="020B0600070205080204" pitchFamily="50" charset="-128"/>
              <a:ea typeface="ＭＳ Ｐゴシック" panose="020B0600070205080204" pitchFamily="50" charset="-128"/>
            </a:endParaRPr>
          </a:p>
          <a:p>
            <a:r>
              <a:rPr lang="ja-JP" altLang="en-US" sz="1250" b="1" dirty="0">
                <a:latin typeface="ＭＳ Ｐゴシック" panose="020B0600070205080204" pitchFamily="50" charset="-128"/>
                <a:ea typeface="ＭＳ Ｐゴシック" panose="020B0600070205080204" pitchFamily="50" charset="-128"/>
              </a:rPr>
              <a:t>長野県信用組合、</a:t>
            </a:r>
            <a:r>
              <a:rPr lang="ja-JP" altLang="en-US" sz="1250" b="1" dirty="0">
                <a:latin typeface="ＭＳ Ｐゴシック" panose="020B0600070205080204" pitchFamily="50" charset="-128"/>
              </a:rPr>
              <a:t>信州</a:t>
            </a:r>
            <a:r>
              <a:rPr lang="en-US" altLang="ja-JP" sz="1250" b="1" dirty="0">
                <a:latin typeface="ＭＳ Ｐゴシック" panose="020B0600070205080204" pitchFamily="50" charset="-128"/>
              </a:rPr>
              <a:t>EA21</a:t>
            </a:r>
            <a:r>
              <a:rPr lang="ja-JP" altLang="en-US" sz="1250" b="1" dirty="0">
                <a:latin typeface="ＭＳ Ｐゴシック" panose="020B0600070205080204" pitchFamily="50" charset="-128"/>
              </a:rPr>
              <a:t>研修会、長野県産業</a:t>
            </a:r>
            <a:r>
              <a:rPr lang="ja-JP" altLang="en-US" sz="1250" b="1" dirty="0">
                <a:latin typeface="ＭＳ Ｐゴシック" panose="020B0600070205080204" pitchFamily="50" charset="-128"/>
                <a:ea typeface="ＭＳ Ｐゴシック" panose="020B0600070205080204" pitchFamily="50" charset="-128"/>
              </a:rPr>
              <a:t>境保全協会</a:t>
            </a:r>
            <a:endParaRPr lang="en-US" altLang="ja-JP" sz="1250" b="1" dirty="0">
              <a:latin typeface="ＭＳ Ｐゴシック" panose="020B0600070205080204" pitchFamily="50" charset="-128"/>
              <a:ea typeface="ＭＳ Ｐゴシック" panose="020B0600070205080204" pitchFamily="50" charset="-128"/>
            </a:endParaRPr>
          </a:p>
        </p:txBody>
      </p:sp>
      <p:sp>
        <p:nvSpPr>
          <p:cNvPr id="19" name="テキスト ボックス 18">
            <a:extLst>
              <a:ext uri="{FF2B5EF4-FFF2-40B4-BE49-F238E27FC236}">
                <a16:creationId xmlns:a16="http://schemas.microsoft.com/office/drawing/2014/main" id="{FCECC2D2-D466-666B-17EA-98F29AC6485F}"/>
              </a:ext>
            </a:extLst>
          </p:cNvPr>
          <p:cNvSpPr txBox="1"/>
          <p:nvPr/>
        </p:nvSpPr>
        <p:spPr>
          <a:xfrm>
            <a:off x="525795" y="6153594"/>
            <a:ext cx="2246724" cy="430887"/>
          </a:xfrm>
          <a:prstGeom prst="rect">
            <a:avLst/>
          </a:prstGeom>
          <a:noFill/>
        </p:spPr>
        <p:txBody>
          <a:bodyPr wrap="square">
            <a:spAutoFit/>
          </a:bodyPr>
          <a:lstStyle/>
          <a:p>
            <a:r>
              <a:rPr lang="ja-JP" altLang="en-US" sz="1200" b="1" dirty="0"/>
              <a:t>今後の研修会の内容（予定）</a:t>
            </a:r>
            <a:endParaRPr lang="en-US" altLang="ja-JP" sz="1200" b="1" dirty="0"/>
          </a:p>
          <a:p>
            <a:endParaRPr lang="ja-JP" altLang="en-US" sz="1000" b="1" dirty="0"/>
          </a:p>
        </p:txBody>
      </p:sp>
      <p:sp>
        <p:nvSpPr>
          <p:cNvPr id="4" name="正方形/長方形 3">
            <a:extLst>
              <a:ext uri="{FF2B5EF4-FFF2-40B4-BE49-F238E27FC236}">
                <a16:creationId xmlns:a16="http://schemas.microsoft.com/office/drawing/2014/main" id="{1D8ADDA3-81D5-3A20-BAE2-44CA0B482B5F}"/>
              </a:ext>
            </a:extLst>
          </p:cNvPr>
          <p:cNvSpPr/>
          <p:nvPr/>
        </p:nvSpPr>
        <p:spPr>
          <a:xfrm>
            <a:off x="956925" y="6426731"/>
            <a:ext cx="1008112" cy="6733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第</a:t>
            </a:r>
            <a:r>
              <a:rPr kumimoji="1" lang="en-US" altLang="ja-JP" sz="1200" b="1" dirty="0">
                <a:solidFill>
                  <a:schemeClr val="tx1"/>
                </a:solidFill>
              </a:rPr>
              <a:t>1</a:t>
            </a:r>
            <a:r>
              <a:rPr kumimoji="1" lang="ja-JP" altLang="en-US" sz="1200" b="1" dirty="0">
                <a:solidFill>
                  <a:schemeClr val="tx1"/>
                </a:solidFill>
              </a:rPr>
              <a:t>回</a:t>
            </a:r>
            <a:endParaRPr kumimoji="1" lang="en-US" altLang="ja-JP" sz="1200" b="1" dirty="0">
              <a:solidFill>
                <a:schemeClr val="tx1"/>
              </a:solidFill>
            </a:endParaRPr>
          </a:p>
          <a:p>
            <a:pPr algn="ctr"/>
            <a:r>
              <a:rPr lang="ja-JP" altLang="en-US" sz="1200" b="1" dirty="0">
                <a:solidFill>
                  <a:schemeClr val="tx1"/>
                </a:solidFill>
              </a:rPr>
              <a:t>全体研修</a:t>
            </a:r>
            <a:endParaRPr lang="en-US" altLang="ja-JP" sz="1200" b="1" dirty="0">
              <a:solidFill>
                <a:schemeClr val="tx1"/>
              </a:solidFill>
            </a:endParaRPr>
          </a:p>
          <a:p>
            <a:pPr algn="ctr"/>
            <a:r>
              <a:rPr kumimoji="1" lang="ja-JP" altLang="en-US" sz="900" b="1" dirty="0">
                <a:solidFill>
                  <a:schemeClr val="tx1"/>
                </a:solidFill>
              </a:rPr>
              <a:t>オンライン</a:t>
            </a:r>
          </a:p>
        </p:txBody>
      </p:sp>
      <p:sp>
        <p:nvSpPr>
          <p:cNvPr id="5" name="矢印: 右 4">
            <a:extLst>
              <a:ext uri="{FF2B5EF4-FFF2-40B4-BE49-F238E27FC236}">
                <a16:creationId xmlns:a16="http://schemas.microsoft.com/office/drawing/2014/main" id="{F00A2CA5-C7F9-9503-B8F9-2CD04E6ADCDE}"/>
              </a:ext>
            </a:extLst>
          </p:cNvPr>
          <p:cNvSpPr/>
          <p:nvPr/>
        </p:nvSpPr>
        <p:spPr>
          <a:xfrm>
            <a:off x="2055054" y="6677267"/>
            <a:ext cx="252239" cy="2198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95C7A699-19CC-0BB5-C174-6E50B9744A0C}"/>
              </a:ext>
            </a:extLst>
          </p:cNvPr>
          <p:cNvSpPr/>
          <p:nvPr/>
        </p:nvSpPr>
        <p:spPr>
          <a:xfrm>
            <a:off x="2428356" y="6374829"/>
            <a:ext cx="2441516" cy="67887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認証取得のための勉強会</a:t>
            </a:r>
            <a:br>
              <a:rPr kumimoji="1" lang="en-US" altLang="ja-JP" sz="1200" b="1" dirty="0">
                <a:solidFill>
                  <a:schemeClr val="tx1"/>
                </a:solidFill>
              </a:rPr>
            </a:br>
            <a:r>
              <a:rPr kumimoji="1" lang="ja-JP" altLang="en-US" sz="1200" b="1" dirty="0">
                <a:solidFill>
                  <a:schemeClr val="tx1"/>
                </a:solidFill>
              </a:rPr>
              <a:t>（</a:t>
            </a:r>
            <a:r>
              <a:rPr kumimoji="1" lang="en-US" altLang="ja-JP" sz="1200" b="1" dirty="0">
                <a:solidFill>
                  <a:schemeClr val="tx1"/>
                </a:solidFill>
              </a:rPr>
              <a:t>4</a:t>
            </a:r>
            <a:r>
              <a:rPr kumimoji="1" lang="ja-JP" altLang="en-US" sz="1200" b="1" dirty="0">
                <a:solidFill>
                  <a:schemeClr val="tx1"/>
                </a:solidFill>
              </a:rPr>
              <a:t>回程度）</a:t>
            </a:r>
            <a:endParaRPr kumimoji="1" lang="en-US" altLang="ja-JP" sz="1200" b="1" dirty="0">
              <a:solidFill>
                <a:schemeClr val="tx1"/>
              </a:solidFill>
            </a:endParaRPr>
          </a:p>
          <a:p>
            <a:pPr algn="ctr"/>
            <a:r>
              <a:rPr lang="ja-JP" altLang="en-US" sz="1050" b="1" dirty="0">
                <a:solidFill>
                  <a:schemeClr val="tx1"/>
                </a:solidFill>
              </a:rPr>
              <a:t>（個別訪問又はオンライン）</a:t>
            </a:r>
            <a:endParaRPr kumimoji="1" lang="ja-JP" altLang="en-US" sz="1050" b="1" dirty="0">
              <a:solidFill>
                <a:schemeClr val="tx1"/>
              </a:solidFill>
            </a:endParaRPr>
          </a:p>
        </p:txBody>
      </p:sp>
      <p:sp>
        <p:nvSpPr>
          <p:cNvPr id="22" name="矢印: 右 21">
            <a:extLst>
              <a:ext uri="{FF2B5EF4-FFF2-40B4-BE49-F238E27FC236}">
                <a16:creationId xmlns:a16="http://schemas.microsoft.com/office/drawing/2014/main" id="{A200876E-A63D-5855-1700-202A8D9DCEF8}"/>
              </a:ext>
            </a:extLst>
          </p:cNvPr>
          <p:cNvSpPr/>
          <p:nvPr/>
        </p:nvSpPr>
        <p:spPr>
          <a:xfrm>
            <a:off x="4944509" y="6704583"/>
            <a:ext cx="252239" cy="2198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3A899D66-0EE4-DE72-DE67-14D21CC0043F}"/>
              </a:ext>
            </a:extLst>
          </p:cNvPr>
          <p:cNvSpPr/>
          <p:nvPr/>
        </p:nvSpPr>
        <p:spPr>
          <a:xfrm>
            <a:off x="5294421" y="6443577"/>
            <a:ext cx="648073" cy="644070"/>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審査</a:t>
            </a:r>
          </a:p>
        </p:txBody>
      </p:sp>
      <p:sp>
        <p:nvSpPr>
          <p:cNvPr id="25" name="矢印: 右 24">
            <a:extLst>
              <a:ext uri="{FF2B5EF4-FFF2-40B4-BE49-F238E27FC236}">
                <a16:creationId xmlns:a16="http://schemas.microsoft.com/office/drawing/2014/main" id="{680EC68D-50D5-1C37-393A-F3D453BED88E}"/>
              </a:ext>
            </a:extLst>
          </p:cNvPr>
          <p:cNvSpPr/>
          <p:nvPr/>
        </p:nvSpPr>
        <p:spPr>
          <a:xfrm>
            <a:off x="6114804" y="6704583"/>
            <a:ext cx="252239" cy="2198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F5157180-1748-DF3D-4AA5-90EE65051FE1}"/>
              </a:ext>
            </a:extLst>
          </p:cNvPr>
          <p:cNvSpPr/>
          <p:nvPr/>
        </p:nvSpPr>
        <p:spPr>
          <a:xfrm>
            <a:off x="6367043" y="6503433"/>
            <a:ext cx="808609" cy="644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2">
                    <a:lumMod val="75000"/>
                  </a:schemeClr>
                </a:solidFill>
              </a:rPr>
              <a:t>認証登録</a:t>
            </a:r>
          </a:p>
        </p:txBody>
      </p:sp>
      <p:sp>
        <p:nvSpPr>
          <p:cNvPr id="26" name="テキスト ボックス 25">
            <a:extLst>
              <a:ext uri="{FF2B5EF4-FFF2-40B4-BE49-F238E27FC236}">
                <a16:creationId xmlns:a16="http://schemas.microsoft.com/office/drawing/2014/main" id="{A71D8FE3-0AA3-C913-9035-6E1AFF3563FC}"/>
              </a:ext>
            </a:extLst>
          </p:cNvPr>
          <p:cNvSpPr txBox="1"/>
          <p:nvPr/>
        </p:nvSpPr>
        <p:spPr>
          <a:xfrm>
            <a:off x="3375733" y="7413581"/>
            <a:ext cx="4018038" cy="261610"/>
          </a:xfrm>
          <a:prstGeom prst="rect">
            <a:avLst/>
          </a:prstGeom>
          <a:noFill/>
        </p:spPr>
        <p:txBody>
          <a:bodyPr wrap="square" rtlCol="0">
            <a:spAutoFit/>
          </a:bodyPr>
          <a:lstStyle/>
          <a:p>
            <a:r>
              <a:rPr lang="ja-JP" altLang="en-US" sz="1100" dirty="0">
                <a:latin typeface="HGP創英角ｺﾞｼｯｸUB" panose="020B0900000000000000" pitchFamily="50" charset="-128"/>
                <a:ea typeface="HGP創英角ｺﾞｼｯｸUB" panose="020B0900000000000000" pitchFamily="50" charset="-128"/>
              </a:rPr>
              <a:t>下記に必要事項を記入し、</a:t>
            </a:r>
            <a:r>
              <a:rPr lang="en-US" altLang="ja-JP" sz="1100" dirty="0">
                <a:latin typeface="HGP創英角ｺﾞｼｯｸUB" panose="020B0900000000000000" pitchFamily="50" charset="-128"/>
                <a:ea typeface="HGP創英角ｺﾞｼｯｸUB" panose="020B0900000000000000" pitchFamily="50" charset="-128"/>
              </a:rPr>
              <a:t>FAX</a:t>
            </a:r>
            <a:r>
              <a:rPr lang="ja-JP" altLang="en-US" sz="1100" dirty="0">
                <a:latin typeface="HGP創英角ｺﾞｼｯｸUB" panose="020B0900000000000000" pitchFamily="50" charset="-128"/>
                <a:ea typeface="HGP創英角ｺﾞｼｯｸUB" panose="020B0900000000000000" pitchFamily="50" charset="-128"/>
              </a:rPr>
              <a:t>、</a:t>
            </a:r>
            <a:r>
              <a:rPr lang="en-US" altLang="ja-JP" sz="1100" dirty="0">
                <a:latin typeface="HGP創英角ｺﾞｼｯｸUB" panose="020B0900000000000000" pitchFamily="50" charset="-128"/>
                <a:ea typeface="HGP創英角ｺﾞｼｯｸUB" panose="020B0900000000000000" pitchFamily="50" charset="-128"/>
              </a:rPr>
              <a:t>E</a:t>
            </a:r>
            <a:r>
              <a:rPr lang="ja-JP" altLang="en-US" sz="1100" dirty="0">
                <a:latin typeface="HGP創英角ｺﾞｼｯｸUB" panose="020B0900000000000000" pitchFamily="50" charset="-128"/>
                <a:ea typeface="HGP創英角ｺﾞｼｯｸUB" panose="020B0900000000000000" pitchFamily="50" charset="-128"/>
              </a:rPr>
              <a:t>メールしていただいても結構です。</a:t>
            </a:r>
            <a:endParaRPr lang="en-US" altLang="ja-JP" sz="1100" dirty="0">
              <a:latin typeface="HGP創英角ｺﾞｼｯｸUB" panose="020B0900000000000000" pitchFamily="50" charset="-128"/>
              <a:ea typeface="HGP創英角ｺﾞｼｯｸUB" panose="020B0900000000000000" pitchFamily="50" charset="-128"/>
            </a:endParaRPr>
          </a:p>
        </p:txBody>
      </p:sp>
      <p:graphicFrame>
        <p:nvGraphicFramePr>
          <p:cNvPr id="6" name="表 8">
            <a:extLst>
              <a:ext uri="{FF2B5EF4-FFF2-40B4-BE49-F238E27FC236}">
                <a16:creationId xmlns:a16="http://schemas.microsoft.com/office/drawing/2014/main" id="{BCFE2E3A-33AC-D934-936D-C8FF80494C1C}"/>
              </a:ext>
            </a:extLst>
          </p:cNvPr>
          <p:cNvGraphicFramePr>
            <a:graphicFrameLocks noGrp="1"/>
          </p:cNvGraphicFramePr>
          <p:nvPr>
            <p:extLst>
              <p:ext uri="{D42A27DB-BD31-4B8C-83A1-F6EECF244321}">
                <p14:modId xmlns:p14="http://schemas.microsoft.com/office/powerpoint/2010/main" val="4136566438"/>
              </p:ext>
            </p:extLst>
          </p:nvPr>
        </p:nvGraphicFramePr>
        <p:xfrm>
          <a:off x="3791729" y="7717186"/>
          <a:ext cx="3476768" cy="1790616"/>
        </p:xfrm>
        <a:graphic>
          <a:graphicData uri="http://schemas.openxmlformats.org/drawingml/2006/table">
            <a:tbl>
              <a:tblPr firstRow="1" bandRow="1">
                <a:tableStyleId>{0505E3EF-67EA-436B-97B2-0124C06EBD24}</a:tableStyleId>
              </a:tblPr>
              <a:tblGrid>
                <a:gridCol w="1152896">
                  <a:extLst>
                    <a:ext uri="{9D8B030D-6E8A-4147-A177-3AD203B41FA5}">
                      <a16:colId xmlns:a16="http://schemas.microsoft.com/office/drawing/2014/main" val="316118407"/>
                    </a:ext>
                  </a:extLst>
                </a:gridCol>
                <a:gridCol w="2323872">
                  <a:extLst>
                    <a:ext uri="{9D8B030D-6E8A-4147-A177-3AD203B41FA5}">
                      <a16:colId xmlns:a16="http://schemas.microsoft.com/office/drawing/2014/main" val="3401229433"/>
                    </a:ext>
                  </a:extLst>
                </a:gridCol>
              </a:tblGrid>
              <a:tr h="296077">
                <a:tc>
                  <a:txBody>
                    <a:bodyPr/>
                    <a:lstStyle/>
                    <a:p>
                      <a:pPr algn="dist"/>
                      <a:r>
                        <a:rPr kumimoji="1" lang="ja-JP" altLang="en-US" sz="1100" dirty="0"/>
                        <a:t>氏　　　名</a:t>
                      </a:r>
                    </a:p>
                  </a:txBody>
                  <a:tcPr anchor="ctr">
                    <a:noFill/>
                  </a:tcPr>
                </a:tc>
                <a:tc>
                  <a:txBody>
                    <a:bodyPr/>
                    <a:lstStyle/>
                    <a:p>
                      <a:endParaRPr kumimoji="1" lang="ja-JP" altLang="en-US" sz="1050" dirty="0"/>
                    </a:p>
                  </a:txBody>
                  <a:tcPr>
                    <a:noFill/>
                  </a:tcPr>
                </a:tc>
                <a:extLst>
                  <a:ext uri="{0D108BD9-81ED-4DB2-BD59-A6C34878D82A}">
                    <a16:rowId xmlns:a16="http://schemas.microsoft.com/office/drawing/2014/main" val="1410677520"/>
                  </a:ext>
                </a:extLst>
              </a:tr>
              <a:tr h="148039">
                <a:tc>
                  <a:txBody>
                    <a:bodyPr/>
                    <a:lstStyle/>
                    <a:p>
                      <a:pPr algn="dist"/>
                      <a:r>
                        <a:rPr kumimoji="1" lang="ja-JP" altLang="en-US" sz="1100" dirty="0"/>
                        <a:t>企業・団体名</a:t>
                      </a:r>
                    </a:p>
                  </a:txBody>
                  <a:tcPr anchor="ctr">
                    <a:noFill/>
                  </a:tcPr>
                </a:tc>
                <a:tc>
                  <a:txBody>
                    <a:bodyPr/>
                    <a:lstStyle/>
                    <a:p>
                      <a:endParaRPr kumimoji="1" lang="ja-JP" altLang="en-US" sz="1050" dirty="0"/>
                    </a:p>
                  </a:txBody>
                  <a:tcPr>
                    <a:noFill/>
                  </a:tcPr>
                </a:tc>
                <a:extLst>
                  <a:ext uri="{0D108BD9-81ED-4DB2-BD59-A6C34878D82A}">
                    <a16:rowId xmlns:a16="http://schemas.microsoft.com/office/drawing/2014/main" val="869263658"/>
                  </a:ext>
                </a:extLst>
              </a:tr>
              <a:tr h="148039">
                <a:tc>
                  <a:txBody>
                    <a:bodyPr/>
                    <a:lstStyle/>
                    <a:p>
                      <a:pPr algn="dist"/>
                      <a:r>
                        <a:rPr kumimoji="1" lang="ja-JP" altLang="en-US" sz="1100" dirty="0"/>
                        <a:t>所属役職名</a:t>
                      </a:r>
                    </a:p>
                  </a:txBody>
                  <a:tcPr anchor="ctr">
                    <a:noFill/>
                  </a:tcPr>
                </a:tc>
                <a:tc>
                  <a:txBody>
                    <a:bodyPr/>
                    <a:lstStyle/>
                    <a:p>
                      <a:endParaRPr kumimoji="1" lang="ja-JP" altLang="en-US" sz="1050" dirty="0"/>
                    </a:p>
                  </a:txBody>
                  <a:tcPr>
                    <a:noFill/>
                  </a:tcPr>
                </a:tc>
                <a:extLst>
                  <a:ext uri="{0D108BD9-81ED-4DB2-BD59-A6C34878D82A}">
                    <a16:rowId xmlns:a16="http://schemas.microsoft.com/office/drawing/2014/main" val="715723449"/>
                  </a:ext>
                </a:extLst>
              </a:tr>
              <a:tr h="296077">
                <a:tc>
                  <a:txBody>
                    <a:bodyPr/>
                    <a:lstStyle/>
                    <a:p>
                      <a:pPr algn="dist"/>
                      <a:r>
                        <a:rPr kumimoji="1" lang="en-US" altLang="ja-JP" sz="1100" dirty="0"/>
                        <a:t>E</a:t>
                      </a:r>
                      <a:r>
                        <a:rPr kumimoji="1" lang="ja-JP" altLang="en-US" sz="1100" dirty="0"/>
                        <a:t>メールアドレス</a:t>
                      </a:r>
                    </a:p>
                  </a:txBody>
                  <a:tcPr anchor="ctr">
                    <a:noFill/>
                  </a:tcPr>
                </a:tc>
                <a:tc>
                  <a:txBody>
                    <a:bodyPr/>
                    <a:lstStyle/>
                    <a:p>
                      <a:endParaRPr kumimoji="1" lang="ja-JP" altLang="en-US" sz="1050" dirty="0"/>
                    </a:p>
                  </a:txBody>
                  <a:tcPr>
                    <a:noFill/>
                  </a:tcPr>
                </a:tc>
                <a:extLst>
                  <a:ext uri="{0D108BD9-81ED-4DB2-BD59-A6C34878D82A}">
                    <a16:rowId xmlns:a16="http://schemas.microsoft.com/office/drawing/2014/main" val="3035711058"/>
                  </a:ext>
                </a:extLst>
              </a:tr>
              <a:tr h="291682">
                <a:tc>
                  <a:txBody>
                    <a:bodyPr/>
                    <a:lstStyle/>
                    <a:p>
                      <a:pPr algn="dist"/>
                      <a:r>
                        <a:rPr kumimoji="1" lang="ja-JP" altLang="en-US" sz="1100" dirty="0"/>
                        <a:t>所在地</a:t>
                      </a:r>
                      <a:endParaRPr kumimoji="1" lang="en-US" altLang="ja-JP" sz="1100" dirty="0"/>
                    </a:p>
                  </a:txBody>
                  <a:tcPr anchor="ctr">
                    <a:noFill/>
                  </a:tcPr>
                </a:tc>
                <a:tc>
                  <a:txBody>
                    <a:bodyPr/>
                    <a:lstStyle/>
                    <a:p>
                      <a:endParaRPr kumimoji="1" lang="ja-JP" altLang="en-US" sz="1050" dirty="0"/>
                    </a:p>
                  </a:txBody>
                  <a:tcPr>
                    <a:noFill/>
                  </a:tcPr>
                </a:tc>
                <a:extLst>
                  <a:ext uri="{0D108BD9-81ED-4DB2-BD59-A6C34878D82A}">
                    <a16:rowId xmlns:a16="http://schemas.microsoft.com/office/drawing/2014/main" val="162971239"/>
                  </a:ext>
                </a:extLst>
              </a:tr>
              <a:tr h="253361">
                <a:tc>
                  <a:txBody>
                    <a:bodyPr/>
                    <a:lstStyle/>
                    <a:p>
                      <a:pPr marL="0" marR="0" lvl="0" indent="0" algn="dist" defTabSz="1043056" rtl="0" eaLnBrk="1" fontAlgn="auto" latinLnBrk="0" hangingPunct="1">
                        <a:lnSpc>
                          <a:spcPct val="100000"/>
                        </a:lnSpc>
                        <a:spcBef>
                          <a:spcPts val="0"/>
                        </a:spcBef>
                        <a:spcAft>
                          <a:spcPts val="0"/>
                        </a:spcAft>
                        <a:buClrTx/>
                        <a:buSzTx/>
                        <a:buFontTx/>
                        <a:buNone/>
                        <a:tabLst/>
                        <a:defRPr/>
                      </a:pPr>
                      <a:r>
                        <a:rPr kumimoji="1" lang="ja-JP" altLang="en-US" sz="1100" dirty="0"/>
                        <a:t>紹介団体名</a:t>
                      </a:r>
                      <a:endParaRPr kumimoji="1" lang="en-US" altLang="ja-JP" sz="1100" dirty="0"/>
                    </a:p>
                  </a:txBody>
                  <a:tcPr anchor="ctr">
                    <a:noFill/>
                  </a:tcPr>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kumimoji="1" lang="ja-JP" altLang="en-US" sz="900" dirty="0"/>
                        <a:t>記入は必須ではありません。</a:t>
                      </a:r>
                      <a:endParaRPr kumimoji="1" lang="en-US" altLang="ja-JP" sz="900" dirty="0"/>
                    </a:p>
                    <a:p>
                      <a:endParaRPr kumimoji="1" lang="ja-JP" altLang="en-US" sz="1050" dirty="0"/>
                    </a:p>
                  </a:txBody>
                  <a:tcPr>
                    <a:noFill/>
                  </a:tcPr>
                </a:tc>
                <a:extLst>
                  <a:ext uri="{0D108BD9-81ED-4DB2-BD59-A6C34878D82A}">
                    <a16:rowId xmlns:a16="http://schemas.microsoft.com/office/drawing/2014/main" val="3437076488"/>
                  </a:ext>
                </a:extLst>
              </a:tr>
            </a:tbl>
          </a:graphicData>
        </a:graphic>
      </p:graphicFrame>
      <p:pic>
        <p:nvPicPr>
          <p:cNvPr id="9" name="図 8">
            <a:extLst>
              <a:ext uri="{FF2B5EF4-FFF2-40B4-BE49-F238E27FC236}">
                <a16:creationId xmlns:a16="http://schemas.microsoft.com/office/drawing/2014/main" id="{37C5AE1A-4517-DBC4-A6C1-6FC9D0DC5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240" y="168074"/>
            <a:ext cx="1315026" cy="1282384"/>
          </a:xfrm>
          <a:prstGeom prst="rect">
            <a:avLst/>
          </a:prstGeom>
        </p:spPr>
      </p:pic>
      <p:cxnSp>
        <p:nvCxnSpPr>
          <p:cNvPr id="10" name="直線矢印コネクタ 9">
            <a:extLst>
              <a:ext uri="{FF2B5EF4-FFF2-40B4-BE49-F238E27FC236}">
                <a16:creationId xmlns:a16="http://schemas.microsoft.com/office/drawing/2014/main" id="{89ADF544-B292-2B9F-8865-EAF27A4BDA58}"/>
              </a:ext>
            </a:extLst>
          </p:cNvPr>
          <p:cNvCxnSpPr/>
          <p:nvPr/>
        </p:nvCxnSpPr>
        <p:spPr>
          <a:xfrm flipH="1">
            <a:off x="956925" y="7307780"/>
            <a:ext cx="1682430" cy="0"/>
          </a:xfrm>
          <a:prstGeom prst="straightConnector1">
            <a:avLst/>
          </a:prstGeom>
          <a:ln w="28575">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9E9DB362-5DB6-033A-81A5-70B02218D6F1}"/>
              </a:ext>
            </a:extLst>
          </p:cNvPr>
          <p:cNvCxnSpPr>
            <a:cxnSpLocks/>
          </p:cNvCxnSpPr>
          <p:nvPr/>
        </p:nvCxnSpPr>
        <p:spPr>
          <a:xfrm>
            <a:off x="3194934" y="7290916"/>
            <a:ext cx="1682430" cy="0"/>
          </a:xfrm>
          <a:prstGeom prst="straightConnector1">
            <a:avLst/>
          </a:prstGeom>
          <a:ln w="28575">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04282F4F-EE53-6394-2006-EE036753FAF7}"/>
              </a:ext>
            </a:extLst>
          </p:cNvPr>
          <p:cNvSpPr txBox="1"/>
          <p:nvPr/>
        </p:nvSpPr>
        <p:spPr>
          <a:xfrm>
            <a:off x="2706146" y="7165675"/>
            <a:ext cx="534965" cy="246221"/>
          </a:xfrm>
          <a:prstGeom prst="rect">
            <a:avLst/>
          </a:prstGeom>
          <a:noFill/>
        </p:spPr>
        <p:txBody>
          <a:bodyPr wrap="square">
            <a:spAutoFit/>
          </a:bodyPr>
          <a:lstStyle/>
          <a:p>
            <a:r>
              <a:rPr lang="ja-JP" altLang="en-US" sz="1000" b="1" dirty="0"/>
              <a:t>無料</a:t>
            </a:r>
          </a:p>
        </p:txBody>
      </p:sp>
      <p:sp>
        <p:nvSpPr>
          <p:cNvPr id="27" name="テキスト ボックス 26">
            <a:extLst>
              <a:ext uri="{FF2B5EF4-FFF2-40B4-BE49-F238E27FC236}">
                <a16:creationId xmlns:a16="http://schemas.microsoft.com/office/drawing/2014/main" id="{E3305439-BCBF-9B81-23CC-49ADB7DC8DBF}"/>
              </a:ext>
            </a:extLst>
          </p:cNvPr>
          <p:cNvSpPr txBox="1"/>
          <p:nvPr/>
        </p:nvSpPr>
        <p:spPr>
          <a:xfrm>
            <a:off x="525795" y="2906544"/>
            <a:ext cx="6888410" cy="584775"/>
          </a:xfrm>
          <a:prstGeom prst="rect">
            <a:avLst/>
          </a:prstGeom>
          <a:noFill/>
        </p:spPr>
        <p:txBody>
          <a:bodyPr wrap="square">
            <a:spAutoFit/>
          </a:bodyPr>
          <a:lstStyle/>
          <a:p>
            <a:r>
              <a:rPr lang="ja-JP" altLang="en-US" sz="3200" dirty="0">
                <a:solidFill>
                  <a:srgbClr val="002060"/>
                </a:solidFill>
                <a:latin typeface="HGP創英角ｺﾞｼｯｸUB" panose="020B0900000000000000" pitchFamily="50" charset="-128"/>
                <a:ea typeface="HGP創英角ｺﾞｼｯｸUB" panose="020B0900000000000000" pitchFamily="50" charset="-128"/>
              </a:rPr>
              <a:t>過去</a:t>
            </a:r>
            <a:r>
              <a:rPr lang="en-US" altLang="ja-JP" sz="3200" dirty="0">
                <a:solidFill>
                  <a:srgbClr val="002060"/>
                </a:solidFill>
                <a:latin typeface="HGP創英角ｺﾞｼｯｸUB" panose="020B0900000000000000" pitchFamily="50" charset="-128"/>
                <a:ea typeface="HGP創英角ｺﾞｼｯｸUB" panose="020B0900000000000000" pitchFamily="50" charset="-128"/>
              </a:rPr>
              <a:t>80%</a:t>
            </a:r>
            <a:r>
              <a:rPr lang="ja-JP" altLang="en-US" sz="3200" dirty="0">
                <a:solidFill>
                  <a:srgbClr val="002060"/>
                </a:solidFill>
                <a:latin typeface="HGP創英角ｺﾞｼｯｸUB" panose="020B0900000000000000" pitchFamily="50" charset="-128"/>
                <a:ea typeface="HGP創英角ｺﾞｼｯｸUB" panose="020B0900000000000000" pitchFamily="50" charset="-128"/>
              </a:rPr>
              <a:t>以上の参加事業者がゴール</a:t>
            </a:r>
            <a:endParaRPr lang="en-US" altLang="ja-JP" sz="3200" dirty="0">
              <a:solidFill>
                <a:srgbClr val="002060"/>
              </a:solidFill>
              <a:latin typeface="HGP創英角ｺﾞｼｯｸUB" panose="020B0900000000000000" pitchFamily="50" charset="-128"/>
              <a:ea typeface="HGP創英角ｺﾞｼｯｸUB" panose="020B0900000000000000" pitchFamily="50" charset="-128"/>
            </a:endParaRPr>
          </a:p>
        </p:txBody>
      </p:sp>
      <p:sp>
        <p:nvSpPr>
          <p:cNvPr id="30" name="テキスト ボックス 29">
            <a:extLst>
              <a:ext uri="{FF2B5EF4-FFF2-40B4-BE49-F238E27FC236}">
                <a16:creationId xmlns:a16="http://schemas.microsoft.com/office/drawing/2014/main" id="{FB1E5696-F70E-CF6C-C67F-3BF683641482}"/>
              </a:ext>
            </a:extLst>
          </p:cNvPr>
          <p:cNvSpPr txBox="1"/>
          <p:nvPr/>
        </p:nvSpPr>
        <p:spPr>
          <a:xfrm>
            <a:off x="216458" y="7393556"/>
            <a:ext cx="3163363" cy="523220"/>
          </a:xfrm>
          <a:prstGeom prst="rect">
            <a:avLst/>
          </a:prstGeom>
          <a:noFill/>
        </p:spPr>
        <p:txBody>
          <a:bodyPr wrap="square" rtlCol="0">
            <a:spAutoFit/>
          </a:bodyPr>
          <a:lstStyle/>
          <a:p>
            <a:r>
              <a:rPr lang="en-US" altLang="ja-JP" sz="1400" dirty="0">
                <a:latin typeface="HGP創英角ｺﾞｼｯｸUB" panose="020B0900000000000000" pitchFamily="50" charset="-128"/>
                <a:ea typeface="HGP創英角ｺﾞｼｯｸUB" panose="020B0900000000000000" pitchFamily="50" charset="-128"/>
                <a:hlinkClick r:id="rId3"/>
              </a:rPr>
              <a:t>https://forms.gle/egF7XrGPhiDr6tSf9</a:t>
            </a:r>
            <a:endParaRPr lang="en-US" altLang="ja-JP" sz="1400" dirty="0">
              <a:latin typeface="HGP創英角ｺﾞｼｯｸUB" panose="020B0900000000000000" pitchFamily="50" charset="-128"/>
              <a:ea typeface="HGP創英角ｺﾞｼｯｸUB" panose="020B0900000000000000" pitchFamily="50" charset="-128"/>
            </a:endParaRPr>
          </a:p>
          <a:p>
            <a:endParaRPr kumimoji="1" lang="ja-JP" altLang="en-US" sz="1400" dirty="0"/>
          </a:p>
        </p:txBody>
      </p:sp>
      <p:pic>
        <p:nvPicPr>
          <p:cNvPr id="3" name="図 2">
            <a:extLst>
              <a:ext uri="{FF2B5EF4-FFF2-40B4-BE49-F238E27FC236}">
                <a16:creationId xmlns:a16="http://schemas.microsoft.com/office/drawing/2014/main" id="{69041037-6644-4E72-0B85-96F820E3B8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1443" y="7725269"/>
            <a:ext cx="987187" cy="987187"/>
          </a:xfrm>
          <a:prstGeom prst="rect">
            <a:avLst/>
          </a:prstGeom>
        </p:spPr>
      </p:pic>
    </p:spTree>
    <p:extLst>
      <p:ext uri="{BB962C8B-B14F-4D97-AF65-F5344CB8AC3E}">
        <p14:creationId xmlns:p14="http://schemas.microsoft.com/office/powerpoint/2010/main" val="116177800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F6E1CA76AAD4564AAF106FC3CFA868360400186944AA932D8046A3B88E9B37BEBDF5" ma:contentTypeVersion="57" ma:contentTypeDescription="Create a new document." ma:contentTypeScope="" ma:versionID="99516f8994b63f46a279aa564b61ee37">
  <xsd:schema xmlns:xsd="http://www.w3.org/2001/XMLSchema" xmlns:xs="http://www.w3.org/2001/XMLSchema" xmlns:p="http://schemas.microsoft.com/office/2006/metadata/properties" xmlns:ns2="1119c2e5-8fb9-4d5f-baf1-202c530f2c34" targetNamespace="http://schemas.microsoft.com/office/2006/metadata/properties" ma:root="true" ma:fieldsID="4ccc0999b57010467b6aff3ba0e15941" ns2:_="">
    <xsd:import namespace="1119c2e5-8fb9-4d5f-baf1-202c530f2c34"/>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19c2e5-8fb9-4d5f-baf1-202c530f2c34"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04032b9e-8ee6-4e89-b9db-4ffff205d025}"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388FC2BA-F530-4FF7-911A-621CAE6AFBD3}" ma:internalName="CSXSubmissionMarket" ma:readOnly="false" ma:showField="MarketName" ma:web="1119c2e5-8fb9-4d5f-baf1-202c530f2c34">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5dcf7547-996b-4a0e-b7d1-0f761d14131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4D83B164-8C00-474C-8363-38E0B8FF22E3}" ma:internalName="InProjectListLookup" ma:readOnly="true" ma:showField="InProjectList"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e5aec8e1-0842-4156-acaa-2defcf90540a}"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4D83B164-8C00-474C-8363-38E0B8FF22E3}" ma:internalName="LastCompleteVersionLookup" ma:readOnly="true" ma:showField="LastCompleteVersion"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4D83B164-8C00-474C-8363-38E0B8FF22E3}" ma:internalName="LastPreviewErrorLookup" ma:readOnly="true" ma:showField="LastPreviewError"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4D83B164-8C00-474C-8363-38E0B8FF22E3}" ma:internalName="LastPreviewResultLookup" ma:readOnly="true" ma:showField="LastPreviewResult"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4D83B164-8C00-474C-8363-38E0B8FF22E3}" ma:internalName="LastPreviewAttemptDateLookup" ma:readOnly="true" ma:showField="LastPreviewAttemptDate"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4D83B164-8C00-474C-8363-38E0B8FF22E3}" ma:internalName="LastPreviewedByLookup" ma:readOnly="true" ma:showField="LastPreviewedBy"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4D83B164-8C00-474C-8363-38E0B8FF22E3}" ma:internalName="LastPreviewTimeLookup" ma:readOnly="true" ma:showField="LastPreviewTime"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4D83B164-8C00-474C-8363-38E0B8FF22E3}" ma:internalName="LastPreviewVersionLookup" ma:readOnly="true" ma:showField="LastPreviewVersion"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4D83B164-8C00-474C-8363-38E0B8FF22E3}" ma:internalName="LastPublishErrorLookup" ma:readOnly="true" ma:showField="LastPublishError"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4D83B164-8C00-474C-8363-38E0B8FF22E3}" ma:internalName="LastPublishResultLookup" ma:readOnly="true" ma:showField="LastPublishResult"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4D83B164-8C00-474C-8363-38E0B8FF22E3}" ma:internalName="LastPublishAttemptDateLookup" ma:readOnly="true" ma:showField="LastPublishAttemptDate"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4D83B164-8C00-474C-8363-38E0B8FF22E3}" ma:internalName="LastPublishedByLookup" ma:readOnly="true" ma:showField="LastPublishedBy"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4D83B164-8C00-474C-8363-38E0B8FF22E3}" ma:internalName="LastPublishTimeLookup" ma:readOnly="true" ma:showField="LastPublishTime"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4D83B164-8C00-474C-8363-38E0B8FF22E3}" ma:internalName="LastPublishVersionLookup" ma:readOnly="true" ma:showField="LastPublishVersion"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BC39992D-5589-4A4E-8B38-02E0637E5C25}" ma:internalName="LocLastLocAttemptVersionLookup" ma:readOnly="false" ma:showField="LastLocAttemptVersion" ma:web="1119c2e5-8fb9-4d5f-baf1-202c530f2c34">
      <xsd:simpleType>
        <xsd:restriction base="dms:Lookup"/>
      </xsd:simpleType>
    </xsd:element>
    <xsd:element name="LocLastLocAttemptVersionTypeLookup" ma:index="72" nillable="true" ma:displayName="Loc Last Loc Attempt Version Type" ma:default="" ma:list="{BC39992D-5589-4A4E-8B38-02E0637E5C25}" ma:internalName="LocLastLocAttemptVersionTypeLookup" ma:readOnly="true" ma:showField="LastLocAttemptVersionType" ma:web="1119c2e5-8fb9-4d5f-baf1-202c530f2c34">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BC39992D-5589-4A4E-8B38-02E0637E5C25}" ma:internalName="LocNewPublishedVersionLookup" ma:readOnly="true" ma:showField="NewPublishedVersion" ma:web="1119c2e5-8fb9-4d5f-baf1-202c530f2c34">
      <xsd:simpleType>
        <xsd:restriction base="dms:Lookup"/>
      </xsd:simpleType>
    </xsd:element>
    <xsd:element name="LocOverallHandbackStatusLookup" ma:index="76" nillable="true" ma:displayName="Loc Overall Handback Status" ma:default="" ma:list="{BC39992D-5589-4A4E-8B38-02E0637E5C25}" ma:internalName="LocOverallHandbackStatusLookup" ma:readOnly="true" ma:showField="OverallHandbackStatus" ma:web="1119c2e5-8fb9-4d5f-baf1-202c530f2c34">
      <xsd:simpleType>
        <xsd:restriction base="dms:Lookup"/>
      </xsd:simpleType>
    </xsd:element>
    <xsd:element name="LocOverallLocStatusLookup" ma:index="77" nillable="true" ma:displayName="Loc Overall Localize Status" ma:default="" ma:list="{BC39992D-5589-4A4E-8B38-02E0637E5C25}" ma:internalName="LocOverallLocStatusLookup" ma:readOnly="true" ma:showField="OverallLocStatus" ma:web="1119c2e5-8fb9-4d5f-baf1-202c530f2c34">
      <xsd:simpleType>
        <xsd:restriction base="dms:Lookup"/>
      </xsd:simpleType>
    </xsd:element>
    <xsd:element name="LocOverallPreviewStatusLookup" ma:index="78" nillable="true" ma:displayName="Loc Overall Preview Status" ma:default="" ma:list="{BC39992D-5589-4A4E-8B38-02E0637E5C25}" ma:internalName="LocOverallPreviewStatusLookup" ma:readOnly="true" ma:showField="OverallPreviewStatus" ma:web="1119c2e5-8fb9-4d5f-baf1-202c530f2c34">
      <xsd:simpleType>
        <xsd:restriction base="dms:Lookup"/>
      </xsd:simpleType>
    </xsd:element>
    <xsd:element name="LocOverallPublishStatusLookup" ma:index="79" nillable="true" ma:displayName="Loc Overall Publish Status" ma:default="" ma:list="{BC39992D-5589-4A4E-8B38-02E0637E5C25}" ma:internalName="LocOverallPublishStatusLookup" ma:readOnly="true" ma:showField="OverallPublishStatus" ma:web="1119c2e5-8fb9-4d5f-baf1-202c530f2c34">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BC39992D-5589-4A4E-8B38-02E0637E5C25}" ma:internalName="LocProcessedForHandoffsLookup" ma:readOnly="true" ma:showField="ProcessedForHandoffs" ma:web="1119c2e5-8fb9-4d5f-baf1-202c530f2c34">
      <xsd:simpleType>
        <xsd:restriction base="dms:Lookup"/>
      </xsd:simpleType>
    </xsd:element>
    <xsd:element name="LocProcessedForMarketsLookup" ma:index="82" nillable="true" ma:displayName="Loc Processed For Markets" ma:default="" ma:list="{BC39992D-5589-4A4E-8B38-02E0637E5C25}" ma:internalName="LocProcessedForMarketsLookup" ma:readOnly="true" ma:showField="ProcessedForMarkets" ma:web="1119c2e5-8fb9-4d5f-baf1-202c530f2c34">
      <xsd:simpleType>
        <xsd:restriction base="dms:Lookup"/>
      </xsd:simpleType>
    </xsd:element>
    <xsd:element name="LocPublishedDependentAssetsLookup" ma:index="83" nillable="true" ma:displayName="Loc Published Dependent Assets" ma:default="" ma:list="{BC39992D-5589-4A4E-8B38-02E0637E5C25}" ma:internalName="LocPublishedDependentAssetsLookup" ma:readOnly="true" ma:showField="PublishedDependentAssets" ma:web="1119c2e5-8fb9-4d5f-baf1-202c530f2c34">
      <xsd:simpleType>
        <xsd:restriction base="dms:Lookup"/>
      </xsd:simpleType>
    </xsd:element>
    <xsd:element name="LocPublishedLinkedAssetsLookup" ma:index="84" nillable="true" ma:displayName="Loc Published Linked Assets" ma:default="" ma:list="{BC39992D-5589-4A4E-8B38-02E0637E5C25}" ma:internalName="LocPublishedLinkedAssetsLookup" ma:readOnly="true" ma:showField="PublishedLinkedAssets" ma:web="1119c2e5-8fb9-4d5f-baf1-202c530f2c34">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28ca5b26-415b-4822-b35b-d9a845b1b83b}"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388FC2BA-F530-4FF7-911A-621CAE6AFBD3}" ma:internalName="Markets" ma:readOnly="false" ma:showField="MarketName"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4D83B164-8C00-474C-8363-38E0B8FF22E3}" ma:internalName="NumOfRatingsLookup" ma:readOnly="true" ma:showField="NumOfRatings"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4D83B164-8C00-474C-8363-38E0B8FF22E3}" ma:internalName="PublishStatusLookup" ma:readOnly="false" ma:showField="PublishStatus"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1c8e7b99-44ca-46c8-84b8-12cd8d7cf8ee}"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c59171da-55f1-4c8b-8421-0d1d3f99d741}" ma:internalName="TaxCatchAll" ma:showField="CatchAllData"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c59171da-55f1-4c8b-8421-0d1d3f99d741}" ma:internalName="TaxCatchAllLabel" ma:readOnly="true" ma:showField="CatchAllDataLabel"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CSXHash xmlns="1119c2e5-8fb9-4d5f-baf1-202c530f2c34" xsi:nil="true"/>
    <IntlLangReviewDate xmlns="1119c2e5-8fb9-4d5f-baf1-202c530f2c34" xsi:nil="true"/>
    <PrimaryImageGen xmlns="1119c2e5-8fb9-4d5f-baf1-202c530f2c34">false</PrimaryImageGen>
    <TPInstallLocation xmlns="1119c2e5-8fb9-4d5f-baf1-202c530f2c34" xsi:nil="true"/>
    <IntlLangReview xmlns="1119c2e5-8fb9-4d5f-baf1-202c530f2c34" xsi:nil="true"/>
    <LocPublishedDependentAssetsLookup xmlns="1119c2e5-8fb9-4d5f-baf1-202c530f2c34" xsi:nil="true"/>
    <Manager xmlns="1119c2e5-8fb9-4d5f-baf1-202c530f2c34" xsi:nil="true"/>
    <NumericId xmlns="1119c2e5-8fb9-4d5f-baf1-202c530f2c34" xsi:nil="true"/>
    <OOCacheId xmlns="1119c2e5-8fb9-4d5f-baf1-202c530f2c34" xsi:nil="true"/>
    <AverageRating xmlns="1119c2e5-8fb9-4d5f-baf1-202c530f2c34" xsi:nil="true"/>
    <CSXUpdate xmlns="1119c2e5-8fb9-4d5f-baf1-202c530f2c34">false</CSXUpdate>
    <APDescription xmlns="1119c2e5-8fb9-4d5f-baf1-202c530f2c34" xsi:nil="true"/>
    <FeatureTagsTaxHTField0 xmlns="1119c2e5-8fb9-4d5f-baf1-202c530f2c34">
      <Terms xmlns="http://schemas.microsoft.com/office/infopath/2007/PartnerControls"/>
    </FeatureTagsTaxHTField0>
    <IntlLangReviewer xmlns="1119c2e5-8fb9-4d5f-baf1-202c530f2c34" xsi:nil="true"/>
    <OpenTemplate xmlns="1119c2e5-8fb9-4d5f-baf1-202c530f2c34">true</OpenTemplate>
    <TaxCatchAll xmlns="1119c2e5-8fb9-4d5f-baf1-202c530f2c34"/>
    <ApprovalLog xmlns="1119c2e5-8fb9-4d5f-baf1-202c530f2c34" xsi:nil="true"/>
    <TPComponent xmlns="1119c2e5-8fb9-4d5f-baf1-202c530f2c34" xsi:nil="true"/>
    <EditorialTags xmlns="1119c2e5-8fb9-4d5f-baf1-202c530f2c34" xsi:nil="true"/>
    <LastModifiedDateTime xmlns="1119c2e5-8fb9-4d5f-baf1-202c530f2c34" xsi:nil="true"/>
    <LegacyData xmlns="1119c2e5-8fb9-4d5f-baf1-202c530f2c34" xsi:nil="true"/>
    <TPLaunchHelpLink xmlns="1119c2e5-8fb9-4d5f-baf1-202c530f2c34" xsi:nil="true"/>
    <LocComments xmlns="1119c2e5-8fb9-4d5f-baf1-202c530f2c34" xsi:nil="true"/>
    <LocProcessedForMarketsLookup xmlns="1119c2e5-8fb9-4d5f-baf1-202c530f2c34" xsi:nil="true"/>
    <Milestone xmlns="1119c2e5-8fb9-4d5f-baf1-202c530f2c34">Beta 1</Milestone>
    <BusinessGroup xmlns="1119c2e5-8fb9-4d5f-baf1-202c530f2c34" xsi:nil="true"/>
    <Providers xmlns="1119c2e5-8fb9-4d5f-baf1-202c530f2c34" xsi:nil="true"/>
    <RecommendationsModifier xmlns="1119c2e5-8fb9-4d5f-baf1-202c530f2c34" xsi:nil="true"/>
    <SourceTitle xmlns="1119c2e5-8fb9-4d5f-baf1-202c530f2c34" xsi:nil="true"/>
    <HandoffToMSDN xmlns="1119c2e5-8fb9-4d5f-baf1-202c530f2c34" xsi:nil="true"/>
    <LocOverallHandbackStatusLookup xmlns="1119c2e5-8fb9-4d5f-baf1-202c530f2c34" xsi:nil="true"/>
    <DirectSourceMarket xmlns="1119c2e5-8fb9-4d5f-baf1-202c530f2c34" xsi:nil="true"/>
    <APEditor xmlns="1119c2e5-8fb9-4d5f-baf1-202c530f2c34">
      <UserInfo>
        <DisplayName/>
        <AccountId xsi:nil="true"/>
        <AccountType/>
      </UserInfo>
    </APEditor>
    <LocNewPublishedVersionLookup xmlns="1119c2e5-8fb9-4d5f-baf1-202c530f2c34" xsi:nil="true"/>
    <SubmitterId xmlns="1119c2e5-8fb9-4d5f-baf1-202c530f2c34" xsi:nil="true"/>
    <TemplateStatus xmlns="1119c2e5-8fb9-4d5f-baf1-202c530f2c34">Complete</TemplateStatus>
    <UAProjectedTotalWords xmlns="1119c2e5-8fb9-4d5f-baf1-202c530f2c34" xsi:nil="true"/>
    <Provider xmlns="1119c2e5-8fb9-4d5f-baf1-202c530f2c34" xsi:nil="true"/>
    <CSXSubmissionDate xmlns="1119c2e5-8fb9-4d5f-baf1-202c530f2c34" xsi:nil="true"/>
    <BlockPublish xmlns="1119c2e5-8fb9-4d5f-baf1-202c530f2c34" xsi:nil="true"/>
    <BugNumber xmlns="1119c2e5-8fb9-4d5f-baf1-202c530f2c34" xsi:nil="true"/>
    <TPLaunchHelpLinkType xmlns="1119c2e5-8fb9-4d5f-baf1-202c530f2c34">Template</TPLaunchHelpLinkType>
    <PublishStatusLookup xmlns="1119c2e5-8fb9-4d5f-baf1-202c530f2c34">
      <Value>452420</Value>
      <Value>502678</Value>
    </PublishStatusLookup>
    <ScenarioTagsTaxHTField0 xmlns="1119c2e5-8fb9-4d5f-baf1-202c530f2c34">
      <Terms xmlns="http://schemas.microsoft.com/office/infopath/2007/PartnerControls"/>
    </ScenarioTagsTaxHTField0>
    <TimesCloned xmlns="1119c2e5-8fb9-4d5f-baf1-202c530f2c34" xsi:nil="true"/>
    <IsDeleted xmlns="1119c2e5-8fb9-4d5f-baf1-202c530f2c34">false</IsDeleted>
    <OriginAsset xmlns="1119c2e5-8fb9-4d5f-baf1-202c530f2c34" xsi:nil="true"/>
    <UALocComments xmlns="1119c2e5-8fb9-4d5f-baf1-202c530f2c34" xsi:nil="true"/>
    <UALocRecommendation xmlns="1119c2e5-8fb9-4d5f-baf1-202c530f2c34">Localize</UALocRecommendation>
    <DSATActionTaken xmlns="1119c2e5-8fb9-4d5f-baf1-202c530f2c34" xsi:nil="true"/>
    <MachineTranslated xmlns="1119c2e5-8fb9-4d5f-baf1-202c530f2c34">false</MachineTranslated>
    <OutputCachingOn xmlns="1119c2e5-8fb9-4d5f-baf1-202c530f2c34">false</OutputCachingOn>
    <ParentAssetId xmlns="1119c2e5-8fb9-4d5f-baf1-202c530f2c34" xsi:nil="true"/>
    <APAuthor xmlns="1119c2e5-8fb9-4d5f-baf1-202c530f2c34">
      <UserInfo>
        <DisplayName>System Account</DisplayName>
        <AccountId>1073741823</AccountId>
        <AccountType/>
      </UserInfo>
    </APAuthor>
    <ClipArtFilename xmlns="1119c2e5-8fb9-4d5f-baf1-202c530f2c34" xsi:nil="true"/>
    <LocOverallLocStatusLookup xmlns="1119c2e5-8fb9-4d5f-baf1-202c530f2c34" xsi:nil="true"/>
    <LocOverallPreviewStatusLookup xmlns="1119c2e5-8fb9-4d5f-baf1-202c530f2c34" xsi:nil="true"/>
    <IntlLocPriority xmlns="1119c2e5-8fb9-4d5f-baf1-202c530f2c34" xsi:nil="true"/>
    <ApprovalStatus xmlns="1119c2e5-8fb9-4d5f-baf1-202c530f2c34">InProgress</ApprovalStatus>
    <LocManualTestRequired xmlns="1119c2e5-8fb9-4d5f-baf1-202c530f2c34" xsi:nil="true"/>
    <TPNamespace xmlns="1119c2e5-8fb9-4d5f-baf1-202c530f2c34" xsi:nil="true"/>
    <TemplateTemplateType xmlns="1119c2e5-8fb9-4d5f-baf1-202c530f2c34">PowerPoint 12 Default</TemplateTemplateType>
    <UANotes xmlns="1119c2e5-8fb9-4d5f-baf1-202c530f2c34" xsi:nil="true"/>
    <ThumbnailAssetId xmlns="1119c2e5-8fb9-4d5f-baf1-202c530f2c34" xsi:nil="true"/>
    <AssetId xmlns="1119c2e5-8fb9-4d5f-baf1-202c530f2c34">TP102773771</AssetId>
    <AssetType xmlns="1119c2e5-8fb9-4d5f-baf1-202c530f2c34" xsi:nil="true"/>
    <TPClientViewer xmlns="1119c2e5-8fb9-4d5f-baf1-202c530f2c34" xsi:nil="true"/>
    <TPFriendlyName xmlns="1119c2e5-8fb9-4d5f-baf1-202c530f2c34" xsi:nil="true"/>
    <PlannedPubDate xmlns="1119c2e5-8fb9-4d5f-baf1-202c530f2c34" xsi:nil="true"/>
    <PolicheckWords xmlns="1119c2e5-8fb9-4d5f-baf1-202c530f2c34" xsi:nil="true"/>
    <TPCommandLine xmlns="1119c2e5-8fb9-4d5f-baf1-202c530f2c34" xsi:nil="true"/>
    <LocOverallPublishStatusLookup xmlns="1119c2e5-8fb9-4d5f-baf1-202c530f2c34" xsi:nil="true"/>
    <LocPublishedLinkedAssetsLookup xmlns="1119c2e5-8fb9-4d5f-baf1-202c530f2c34" xsi:nil="true"/>
    <CrawlForDependencies xmlns="1119c2e5-8fb9-4d5f-baf1-202c530f2c34">false</CrawlForDependencies>
    <InternalTagsTaxHTField0 xmlns="1119c2e5-8fb9-4d5f-baf1-202c530f2c34">
      <Terms xmlns="http://schemas.microsoft.com/office/infopath/2007/PartnerControls"/>
    </InternalTagsTaxHTField0>
    <MarketSpecific xmlns="1119c2e5-8fb9-4d5f-baf1-202c530f2c34" xsi:nil="true"/>
    <LastHandOff xmlns="1119c2e5-8fb9-4d5f-baf1-202c530f2c34" xsi:nil="true"/>
    <LocProcessedForHandoffsLookup xmlns="1119c2e5-8fb9-4d5f-baf1-202c530f2c34" xsi:nil="true"/>
    <LocalizationTagsTaxHTField0 xmlns="1119c2e5-8fb9-4d5f-baf1-202c530f2c34">
      <Terms xmlns="http://schemas.microsoft.com/office/infopath/2007/PartnerControls"/>
    </LocalizationTagsTaxHTField0>
    <VoteCount xmlns="1119c2e5-8fb9-4d5f-baf1-202c530f2c34" xsi:nil="true"/>
    <ContentItem xmlns="1119c2e5-8fb9-4d5f-baf1-202c530f2c34" xsi:nil="true"/>
    <Markets xmlns="1119c2e5-8fb9-4d5f-baf1-202c530f2c34"/>
    <OriginalSourceMarket xmlns="1119c2e5-8fb9-4d5f-baf1-202c530f2c34" xsi:nil="true"/>
    <PublishTargets xmlns="1119c2e5-8fb9-4d5f-baf1-202c530f2c34">OfficeOnline</PublishTargets>
    <ShowIn xmlns="1119c2e5-8fb9-4d5f-baf1-202c530f2c34">Show everywhere</ShowIn>
    <UACurrentWords xmlns="1119c2e5-8fb9-4d5f-baf1-202c530f2c34" xsi:nil="true"/>
    <TPApplication xmlns="1119c2e5-8fb9-4d5f-baf1-202c530f2c34" xsi:nil="true"/>
    <AssetExpire xmlns="1119c2e5-8fb9-4d5f-baf1-202c530f2c34">2100-01-01T00:00:00+00:00</AssetExpire>
    <CampaignTagsTaxHTField0 xmlns="1119c2e5-8fb9-4d5f-baf1-202c530f2c34">
      <Terms xmlns="http://schemas.microsoft.com/office/infopath/2007/PartnerControls"/>
    </CampaignTagsTaxHTField0>
    <LocLastLocAttemptVersionLookup xmlns="1119c2e5-8fb9-4d5f-baf1-202c530f2c34">134650</LocLastLocAttemptVersionLookup>
    <LocLastLocAttemptVersionTypeLookup xmlns="1119c2e5-8fb9-4d5f-baf1-202c530f2c34" xsi:nil="true"/>
    <AssetStart xmlns="1119c2e5-8fb9-4d5f-baf1-202c530f2c34">2011-11-08T08:02:55+00:00</AssetStart>
    <TPExecutable xmlns="1119c2e5-8fb9-4d5f-baf1-202c530f2c34" xsi:nil="true"/>
    <FriendlyTitle xmlns="1119c2e5-8fb9-4d5f-baf1-202c530f2c34" xsi:nil="true"/>
    <LocRecommendedHandoff xmlns="1119c2e5-8fb9-4d5f-baf1-202c530f2c34" xsi:nil="true"/>
    <TPAppVersion xmlns="1119c2e5-8fb9-4d5f-baf1-202c530f2c34" xsi:nil="true"/>
    <AcquiredFrom xmlns="1119c2e5-8fb9-4d5f-baf1-202c530f2c34">Internal MS</AcquiredFrom>
    <IsSearchable xmlns="1119c2e5-8fb9-4d5f-baf1-202c530f2c34">true</IsSearchable>
    <CSXSubmissionMarket xmlns="1119c2e5-8fb9-4d5f-baf1-202c530f2c34" xsi:nil="true"/>
    <Downloads xmlns="1119c2e5-8fb9-4d5f-baf1-202c530f2c34">0</Downloads>
    <EditorialStatus xmlns="1119c2e5-8fb9-4d5f-baf1-202c530f2c34">Complete</EditorialStatus>
    <ArtSampleDocs xmlns="1119c2e5-8fb9-4d5f-baf1-202c530f2c34" xsi:nil="true"/>
    <TrustLevel xmlns="1119c2e5-8fb9-4d5f-baf1-202c530f2c34">1 Microsoft Managed Content</TrustLevel>
    <OriginalRelease xmlns="1119c2e5-8fb9-4d5f-baf1-202c530f2c34">14</OriginalRelease>
    <LocMarketGroupTiers2 xmlns="1119c2e5-8fb9-4d5f-baf1-202c530f2c34"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D93AD8B6-1E99-4A41-9173-AFB0988ABF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19c2e5-8fb9-4d5f-baf1-202c530f2c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E51E62B-5042-4C2F-84BF-087733CA8974}">
  <ds:schemaRefs>
    <ds:schemaRef ds:uri="http://purl.org/dc/terms/"/>
    <ds:schemaRef ds:uri="http://schemas.microsoft.com/office/2006/documentManagement/types"/>
    <ds:schemaRef ds:uri="http://purl.org/dc/elements/1.1/"/>
    <ds:schemaRef ds:uri="1119c2e5-8fb9-4d5f-baf1-202c530f2c34"/>
    <ds:schemaRef ds:uri="http://schemas.microsoft.com/office/infopath/2007/PartnerControls"/>
    <ds:schemaRef ds:uri="http://purl.org/dc/dcmitype/"/>
    <ds:schemaRef ds:uri="http://www.w3.org/XML/1998/namespace"/>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53939EDA-EE09-4224-82B0-6C4936D0A4D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サークル部員募集チラシ</Template>
  <TotalTime>1246</TotalTime>
  <Words>305</Words>
  <Application>Microsoft Office PowerPoint</Application>
  <PresentationFormat>ユーザー設定</PresentationFormat>
  <Paragraphs>43</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HGP創英角ｺﾞｼｯｸUB</vt:lpstr>
      <vt:lpstr>HGS創英角ｺﾞｼｯｸUB</vt:lpstr>
      <vt:lpstr>ＭＳ Ｐゴシック</vt:lpstr>
      <vt:lpstr>Arial</vt:lpstr>
      <vt:lpstr>Bahnschrift SemiBold</vt:lpstr>
      <vt:lpstr>Calibri</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平林 昭敏</dc:creator>
  <cp:lastModifiedBy>平林昭敏</cp:lastModifiedBy>
  <cp:revision>14</cp:revision>
  <cp:lastPrinted>2023-08-03T06:33:28Z</cp:lastPrinted>
  <dcterms:created xsi:type="dcterms:W3CDTF">2022-05-17T06:55:47Z</dcterms:created>
  <dcterms:modified xsi:type="dcterms:W3CDTF">2026-07-08T23:16:22Z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0x010100F6E1CA76AAD4564AAF106FC3CFA868360400186944AA932D8046A3B88E9B37BEBDF5</vt:lpwstr>
  </property>
</Properties>
</file>