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1" r:id="rId3"/>
    <p:sldId id="257" r:id="rId4"/>
    <p:sldId id="258" r:id="rId5"/>
  </p:sldIdLst>
  <p:sldSz cx="10691813" cy="7559675"/>
  <p:notesSz cx="6807200" cy="9939338"/>
  <p:defaultTextStyle>
    <a:defPPr>
      <a:defRPr lang="en-US"/>
    </a:defPPr>
    <a:lvl1pPr marL="0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0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5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1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65" indent="0" algn="ctr">
              <a:buNone/>
              <a:defRPr sz="2205"/>
            </a:lvl2pPr>
            <a:lvl3pPr marL="1007928" indent="0" algn="ctr">
              <a:buNone/>
              <a:defRPr sz="1984"/>
            </a:lvl3pPr>
            <a:lvl4pPr marL="1511893" indent="0" algn="ctr">
              <a:buNone/>
              <a:defRPr sz="1764"/>
            </a:lvl4pPr>
            <a:lvl5pPr marL="2015857" indent="0" algn="ctr">
              <a:buNone/>
              <a:defRPr sz="1764"/>
            </a:lvl5pPr>
            <a:lvl6pPr marL="2519822" indent="0" algn="ctr">
              <a:buNone/>
              <a:defRPr sz="1764"/>
            </a:lvl6pPr>
            <a:lvl7pPr marL="3023785" indent="0" algn="ctr">
              <a:buNone/>
              <a:defRPr sz="1764"/>
            </a:lvl7pPr>
            <a:lvl8pPr marL="3527749" indent="0" algn="ctr">
              <a:buNone/>
              <a:defRPr sz="1764"/>
            </a:lvl8pPr>
            <a:lvl9pPr marL="403171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1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18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4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4" y="402484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09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54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6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6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28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89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5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2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78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74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1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70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3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37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65" indent="0">
              <a:buNone/>
              <a:defRPr sz="2205" b="1"/>
            </a:lvl2pPr>
            <a:lvl3pPr marL="1007928" indent="0">
              <a:buNone/>
              <a:defRPr sz="1984" b="1"/>
            </a:lvl3pPr>
            <a:lvl4pPr marL="1511893" indent="0">
              <a:buNone/>
              <a:defRPr sz="1764" b="1"/>
            </a:lvl4pPr>
            <a:lvl5pPr marL="2015857" indent="0">
              <a:buNone/>
              <a:defRPr sz="1764" b="1"/>
            </a:lvl5pPr>
            <a:lvl6pPr marL="2519822" indent="0">
              <a:buNone/>
              <a:defRPr sz="1764" b="1"/>
            </a:lvl6pPr>
            <a:lvl7pPr marL="3023785" indent="0">
              <a:buNone/>
              <a:defRPr sz="1764" b="1"/>
            </a:lvl7pPr>
            <a:lvl8pPr marL="3527749" indent="0">
              <a:buNone/>
              <a:defRPr sz="1764" b="1"/>
            </a:lvl8pPr>
            <a:lvl9pPr marL="403171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65" indent="0">
              <a:buNone/>
              <a:defRPr sz="2205" b="1"/>
            </a:lvl2pPr>
            <a:lvl3pPr marL="1007928" indent="0">
              <a:buNone/>
              <a:defRPr sz="1984" b="1"/>
            </a:lvl3pPr>
            <a:lvl4pPr marL="1511893" indent="0">
              <a:buNone/>
              <a:defRPr sz="1764" b="1"/>
            </a:lvl4pPr>
            <a:lvl5pPr marL="2015857" indent="0">
              <a:buNone/>
              <a:defRPr sz="1764" b="1"/>
            </a:lvl5pPr>
            <a:lvl6pPr marL="2519822" indent="0">
              <a:buNone/>
              <a:defRPr sz="1764" b="1"/>
            </a:lvl6pPr>
            <a:lvl7pPr marL="3023785" indent="0">
              <a:buNone/>
              <a:defRPr sz="1764" b="1"/>
            </a:lvl7pPr>
            <a:lvl8pPr marL="3527749" indent="0">
              <a:buNone/>
              <a:defRPr sz="1764" b="1"/>
            </a:lvl8pPr>
            <a:lvl9pPr marL="403171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9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39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78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6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65" indent="0">
              <a:buNone/>
              <a:defRPr sz="1543"/>
            </a:lvl2pPr>
            <a:lvl3pPr marL="1007928" indent="0">
              <a:buNone/>
              <a:defRPr sz="1322"/>
            </a:lvl3pPr>
            <a:lvl4pPr marL="1511893" indent="0">
              <a:buNone/>
              <a:defRPr sz="1101"/>
            </a:lvl4pPr>
            <a:lvl5pPr marL="2015857" indent="0">
              <a:buNone/>
              <a:defRPr sz="1101"/>
            </a:lvl5pPr>
            <a:lvl6pPr marL="2519822" indent="0">
              <a:buNone/>
              <a:defRPr sz="1101"/>
            </a:lvl6pPr>
            <a:lvl7pPr marL="3023785" indent="0">
              <a:buNone/>
              <a:defRPr sz="1101"/>
            </a:lvl7pPr>
            <a:lvl8pPr marL="3527749" indent="0">
              <a:buNone/>
              <a:defRPr sz="1101"/>
            </a:lvl8pPr>
            <a:lvl9pPr marL="4031712" indent="0">
              <a:buNone/>
              <a:defRPr sz="11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5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6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65" indent="0">
              <a:buNone/>
              <a:defRPr sz="3086"/>
            </a:lvl2pPr>
            <a:lvl3pPr marL="1007928" indent="0">
              <a:buNone/>
              <a:defRPr sz="2646"/>
            </a:lvl3pPr>
            <a:lvl4pPr marL="1511893" indent="0">
              <a:buNone/>
              <a:defRPr sz="2205"/>
            </a:lvl4pPr>
            <a:lvl5pPr marL="2015857" indent="0">
              <a:buNone/>
              <a:defRPr sz="2205"/>
            </a:lvl5pPr>
            <a:lvl6pPr marL="2519822" indent="0">
              <a:buNone/>
              <a:defRPr sz="2205"/>
            </a:lvl6pPr>
            <a:lvl7pPr marL="3023785" indent="0">
              <a:buNone/>
              <a:defRPr sz="2205"/>
            </a:lvl7pPr>
            <a:lvl8pPr marL="3527749" indent="0">
              <a:buNone/>
              <a:defRPr sz="2205"/>
            </a:lvl8pPr>
            <a:lvl9pPr marL="403171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65" indent="0">
              <a:buNone/>
              <a:defRPr sz="1543"/>
            </a:lvl2pPr>
            <a:lvl3pPr marL="1007928" indent="0">
              <a:buNone/>
              <a:defRPr sz="1322"/>
            </a:lvl3pPr>
            <a:lvl4pPr marL="1511893" indent="0">
              <a:buNone/>
              <a:defRPr sz="1101"/>
            </a:lvl4pPr>
            <a:lvl5pPr marL="2015857" indent="0">
              <a:buNone/>
              <a:defRPr sz="1101"/>
            </a:lvl5pPr>
            <a:lvl6pPr marL="2519822" indent="0">
              <a:buNone/>
              <a:defRPr sz="1101"/>
            </a:lvl6pPr>
            <a:lvl7pPr marL="3023785" indent="0">
              <a:buNone/>
              <a:defRPr sz="1101"/>
            </a:lvl7pPr>
            <a:lvl8pPr marL="3527749" indent="0">
              <a:buNone/>
              <a:defRPr sz="1101"/>
            </a:lvl8pPr>
            <a:lvl9pPr marL="4031712" indent="0">
              <a:buNone/>
              <a:defRPr sz="11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72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3BCC4-3BE4-4562-BCE1-15245543A4B5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DE36-9C7E-425F-BDE6-C564DE807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6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28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2" indent="-251982" algn="l" defTabSz="1007928" rtl="0" eaLnBrk="1" latinLnBrk="0" hangingPunct="1">
        <a:lnSpc>
          <a:spcPct val="90000"/>
        </a:lnSpc>
        <a:spcBef>
          <a:spcPts val="1101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45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10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874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39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03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767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32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695" indent="-251982" algn="l" defTabSz="1007928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65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28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893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57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22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785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749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12" algn="l" defTabSz="1007928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786031-0077-4D76-A782-D7755B844310}"/>
              </a:ext>
            </a:extLst>
          </p:cNvPr>
          <p:cNvSpPr txBox="1"/>
          <p:nvPr/>
        </p:nvSpPr>
        <p:spPr>
          <a:xfrm>
            <a:off x="-147146" y="-35847"/>
            <a:ext cx="10689021" cy="580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ja-JP" altLang="en-US" sz="2000" b="1" dirty="0">
                <a:latin typeface="+mn-ea"/>
              </a:rPr>
              <a:t>　</a:t>
            </a:r>
            <a:endParaRPr kumimoji="1" lang="en-US" altLang="ja-JP" sz="2000" b="1" dirty="0">
              <a:solidFill>
                <a:srgbClr val="FF0000"/>
              </a:solidFill>
              <a:latin typeface="+mn-ea"/>
            </a:endParaRPr>
          </a:p>
          <a:p>
            <a:pPr algn="ctr">
              <a:lnSpc>
                <a:spcPts val="3000"/>
              </a:lnSpc>
            </a:pPr>
            <a:r>
              <a:rPr kumimoji="1" lang="ja-JP" altLang="en-US" sz="2000" b="1" dirty="0">
                <a:latin typeface="+mn-ea"/>
              </a:rPr>
              <a:t>長野県ワクチン接種会場・日程</a:t>
            </a:r>
            <a:r>
              <a:rPr kumimoji="1" lang="en-US" altLang="ja-JP" sz="2000" b="1" dirty="0">
                <a:latin typeface="+mn-ea"/>
              </a:rPr>
              <a:t>【</a:t>
            </a:r>
            <a:r>
              <a:rPr kumimoji="1" lang="ja-JP" altLang="en-US" sz="2000" b="1" dirty="0">
                <a:latin typeface="+mn-ea"/>
              </a:rPr>
              <a:t>２月</a:t>
            </a:r>
            <a:r>
              <a:rPr kumimoji="1" lang="en-US" altLang="ja-JP" sz="2000" b="1" dirty="0">
                <a:latin typeface="+mn-ea"/>
              </a:rPr>
              <a:t>】</a:t>
            </a:r>
            <a:r>
              <a:rPr kumimoji="1" lang="ja-JP" altLang="en-US" sz="2000" b="1" dirty="0">
                <a:latin typeface="+mn-ea"/>
              </a:rPr>
              <a:t>①</a:t>
            </a:r>
            <a:endParaRPr kumimoji="1" lang="en-US" altLang="ja-JP" sz="1579" b="1" dirty="0">
              <a:latin typeface="+mn-ea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A7BB7D6-DA0A-468C-B7D6-667165F44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873991"/>
              </p:ext>
            </p:extLst>
          </p:nvPr>
        </p:nvGraphicFramePr>
        <p:xfrm>
          <a:off x="536027" y="667941"/>
          <a:ext cx="9690535" cy="6420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107">
                  <a:extLst>
                    <a:ext uri="{9D8B030D-6E8A-4147-A177-3AD203B41FA5}">
                      <a16:colId xmlns:a16="http://schemas.microsoft.com/office/drawing/2014/main" val="4224791508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4040237202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3071081304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3572427642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1352208976"/>
                    </a:ext>
                  </a:extLst>
                </a:gridCol>
              </a:tblGrid>
              <a:tr h="612958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長野圏域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98761"/>
                  </a:ext>
                </a:extLst>
              </a:tr>
              <a:tr h="70640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ホテルメトロポリタン長野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（長野市）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ホテル国際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（長野市）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戸倉創造館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（千曲市）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88903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２月２４日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12:30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２月９日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17:30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17:30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400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18514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17:30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２月１８日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400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51275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２月２８日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２月１１日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17:30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２月１９日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400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19136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２月１２日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２月１２日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17:30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1037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２月１３日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２月１３日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17:30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169899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２月２３日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 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２月１４日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17:30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421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B183A8-3D52-4D75-A3F8-74F68903DD0F}"/>
              </a:ext>
            </a:extLst>
          </p:cNvPr>
          <p:cNvSpPr txBox="1"/>
          <p:nvPr/>
        </p:nvSpPr>
        <p:spPr>
          <a:xfrm>
            <a:off x="9664259" y="148302"/>
            <a:ext cx="1124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</a:p>
        </p:txBody>
      </p:sp>
    </p:spTree>
    <p:extLst>
      <p:ext uri="{BB962C8B-B14F-4D97-AF65-F5344CB8AC3E}">
        <p14:creationId xmlns:p14="http://schemas.microsoft.com/office/powerpoint/2010/main" val="271953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786031-0077-4D76-A782-D7755B844310}"/>
              </a:ext>
            </a:extLst>
          </p:cNvPr>
          <p:cNvSpPr txBox="1"/>
          <p:nvPr/>
        </p:nvSpPr>
        <p:spPr>
          <a:xfrm>
            <a:off x="-147146" y="-35847"/>
            <a:ext cx="10689021" cy="580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ja-JP" altLang="en-US" sz="2000" b="1" dirty="0">
                <a:latin typeface="+mn-ea"/>
              </a:rPr>
              <a:t>　</a:t>
            </a:r>
            <a:endParaRPr kumimoji="1" lang="en-US" altLang="ja-JP" sz="2000" b="1" dirty="0">
              <a:solidFill>
                <a:srgbClr val="FF0000"/>
              </a:solidFill>
              <a:latin typeface="+mn-ea"/>
            </a:endParaRPr>
          </a:p>
          <a:p>
            <a:pPr algn="ctr">
              <a:lnSpc>
                <a:spcPts val="3000"/>
              </a:lnSpc>
            </a:pPr>
            <a:r>
              <a:rPr kumimoji="1" lang="ja-JP" altLang="en-US" sz="2000" b="1" dirty="0">
                <a:latin typeface="+mn-ea"/>
              </a:rPr>
              <a:t>長野県ワクチン接種会場・日程</a:t>
            </a:r>
            <a:r>
              <a:rPr kumimoji="1" lang="en-US" altLang="ja-JP" sz="2000" b="1" dirty="0">
                <a:latin typeface="+mn-ea"/>
              </a:rPr>
              <a:t>【</a:t>
            </a:r>
            <a:r>
              <a:rPr kumimoji="1" lang="ja-JP" altLang="en-US" sz="2000" b="1" dirty="0">
                <a:latin typeface="+mn-ea"/>
              </a:rPr>
              <a:t>２月</a:t>
            </a:r>
            <a:r>
              <a:rPr kumimoji="1" lang="en-US" altLang="ja-JP" sz="2000" b="1" dirty="0">
                <a:latin typeface="+mn-ea"/>
              </a:rPr>
              <a:t>】</a:t>
            </a:r>
            <a:r>
              <a:rPr kumimoji="1" lang="ja-JP" altLang="en-US" sz="2000" b="1" dirty="0">
                <a:latin typeface="+mn-ea"/>
              </a:rPr>
              <a:t>②</a:t>
            </a:r>
            <a:endParaRPr kumimoji="1" lang="en-US" altLang="ja-JP" sz="1579" b="1" dirty="0">
              <a:latin typeface="+mn-ea"/>
            </a:endParaRPr>
          </a:p>
        </p:txBody>
      </p:sp>
      <p:graphicFrame>
        <p:nvGraphicFramePr>
          <p:cNvPr id="6" name="表 2">
            <a:extLst>
              <a:ext uri="{FF2B5EF4-FFF2-40B4-BE49-F238E27FC236}">
                <a16:creationId xmlns:a16="http://schemas.microsoft.com/office/drawing/2014/main" id="{DF2573AC-60F5-4F55-8931-9BFFA7C59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199832"/>
              </p:ext>
            </p:extLst>
          </p:nvPr>
        </p:nvGraphicFramePr>
        <p:xfrm>
          <a:off x="536027" y="691858"/>
          <a:ext cx="9690535" cy="6444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107">
                  <a:extLst>
                    <a:ext uri="{9D8B030D-6E8A-4147-A177-3AD203B41FA5}">
                      <a16:colId xmlns:a16="http://schemas.microsoft.com/office/drawing/2014/main" val="4224791508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4040237202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3071081304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3572427642"/>
                    </a:ext>
                  </a:extLst>
                </a:gridCol>
                <a:gridCol w="1938107">
                  <a:extLst>
                    <a:ext uri="{9D8B030D-6E8A-4147-A177-3AD203B41FA5}">
                      <a16:colId xmlns:a16="http://schemas.microsoft.com/office/drawing/2014/main" val="1352208976"/>
                    </a:ext>
                  </a:extLst>
                </a:gridCol>
              </a:tblGrid>
              <a:tr h="594985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松本圏域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798761"/>
                  </a:ext>
                </a:extLst>
              </a:tr>
              <a:tr h="59283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松本合同庁舎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（松本市）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松本平広域公園体育館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（松本市）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88903"/>
                  </a:ext>
                </a:extLst>
              </a:tr>
              <a:tr h="8761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２月９日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２月２１日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18514"/>
                  </a:ext>
                </a:extLst>
              </a:tr>
              <a:tr h="87614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２月８日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２月２２日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51275"/>
                  </a:ext>
                </a:extLst>
              </a:tr>
              <a:tr h="8761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２月９日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２月１１日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19136"/>
                  </a:ext>
                </a:extLst>
              </a:tr>
              <a:tr h="87614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２月１８日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２月１２日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２月１８日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1037"/>
                  </a:ext>
                </a:extLst>
              </a:tr>
              <a:tr h="8761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２月１２日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２月２３日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２月１３日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２月１９日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169899"/>
                  </a:ext>
                </a:extLst>
              </a:tr>
              <a:tr h="87614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２月１３日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２月２４日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２月１４日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750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421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B183A8-3D52-4D75-A3F8-74F68903DD0F}"/>
              </a:ext>
            </a:extLst>
          </p:cNvPr>
          <p:cNvSpPr txBox="1"/>
          <p:nvPr/>
        </p:nvSpPr>
        <p:spPr>
          <a:xfrm>
            <a:off x="9664259" y="148302"/>
            <a:ext cx="1124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</a:p>
        </p:txBody>
      </p:sp>
    </p:spTree>
    <p:extLst>
      <p:ext uri="{BB962C8B-B14F-4D97-AF65-F5344CB8AC3E}">
        <p14:creationId xmlns:p14="http://schemas.microsoft.com/office/powerpoint/2010/main" val="34158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786031-0077-4D76-A782-D7755B844310}"/>
              </a:ext>
            </a:extLst>
          </p:cNvPr>
          <p:cNvSpPr txBox="1"/>
          <p:nvPr/>
        </p:nvSpPr>
        <p:spPr>
          <a:xfrm>
            <a:off x="-147146" y="-35847"/>
            <a:ext cx="10689021" cy="580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ja-JP" altLang="en-US" sz="2000" b="1" dirty="0">
                <a:latin typeface="+mn-ea"/>
              </a:rPr>
              <a:t>　</a:t>
            </a:r>
            <a:endParaRPr kumimoji="1" lang="en-US" altLang="ja-JP" sz="2000" b="1" dirty="0">
              <a:solidFill>
                <a:srgbClr val="FF0000"/>
              </a:solidFill>
              <a:latin typeface="+mn-ea"/>
            </a:endParaRPr>
          </a:p>
          <a:p>
            <a:pPr algn="ctr">
              <a:lnSpc>
                <a:spcPts val="3000"/>
              </a:lnSpc>
            </a:pPr>
            <a:r>
              <a:rPr kumimoji="1" lang="ja-JP" altLang="en-US" sz="2000" b="1" dirty="0">
                <a:latin typeface="+mn-ea"/>
              </a:rPr>
              <a:t>長野県ワクチン接種会場・日程</a:t>
            </a:r>
            <a:r>
              <a:rPr kumimoji="1" lang="en-US" altLang="ja-JP" sz="2000" b="1" dirty="0">
                <a:latin typeface="+mn-ea"/>
              </a:rPr>
              <a:t>【</a:t>
            </a:r>
            <a:r>
              <a:rPr kumimoji="1" lang="ja-JP" altLang="en-US" sz="2000" b="1" dirty="0">
                <a:latin typeface="+mn-ea"/>
              </a:rPr>
              <a:t>２月</a:t>
            </a:r>
            <a:r>
              <a:rPr kumimoji="1" lang="en-US" altLang="ja-JP" sz="2000" b="1" dirty="0">
                <a:latin typeface="+mn-ea"/>
              </a:rPr>
              <a:t>】</a:t>
            </a:r>
            <a:r>
              <a:rPr kumimoji="1" lang="ja-JP" altLang="en-US" sz="2000" b="1" dirty="0">
                <a:latin typeface="+mn-ea"/>
              </a:rPr>
              <a:t>③</a:t>
            </a:r>
            <a:endParaRPr kumimoji="1" lang="en-US" altLang="ja-JP" sz="1579" b="1" dirty="0">
              <a:latin typeface="+mn-ea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A7BB7D6-DA0A-468C-B7D6-667165F44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59584"/>
              </p:ext>
            </p:extLst>
          </p:nvPr>
        </p:nvGraphicFramePr>
        <p:xfrm>
          <a:off x="536027" y="646920"/>
          <a:ext cx="9699356" cy="6420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839">
                  <a:extLst>
                    <a:ext uri="{9D8B030D-6E8A-4147-A177-3AD203B41FA5}">
                      <a16:colId xmlns:a16="http://schemas.microsoft.com/office/drawing/2014/main" val="4224791508"/>
                    </a:ext>
                  </a:extLst>
                </a:gridCol>
                <a:gridCol w="2424839">
                  <a:extLst>
                    <a:ext uri="{9D8B030D-6E8A-4147-A177-3AD203B41FA5}">
                      <a16:colId xmlns:a16="http://schemas.microsoft.com/office/drawing/2014/main" val="4040237202"/>
                    </a:ext>
                  </a:extLst>
                </a:gridCol>
                <a:gridCol w="2424839">
                  <a:extLst>
                    <a:ext uri="{9D8B030D-6E8A-4147-A177-3AD203B41FA5}">
                      <a16:colId xmlns:a16="http://schemas.microsoft.com/office/drawing/2014/main" val="3071081304"/>
                    </a:ext>
                  </a:extLst>
                </a:gridCol>
                <a:gridCol w="2424839">
                  <a:extLst>
                    <a:ext uri="{9D8B030D-6E8A-4147-A177-3AD203B41FA5}">
                      <a16:colId xmlns:a16="http://schemas.microsoft.com/office/drawing/2014/main" val="3572427642"/>
                    </a:ext>
                  </a:extLst>
                </a:gridCol>
              </a:tblGrid>
              <a:tr h="6129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佐久圏域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上田圏域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諏訪圏域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上伊那圏域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98761"/>
                  </a:ext>
                </a:extLst>
              </a:tr>
              <a:tr h="706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佐久合同庁舎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（佐久市）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上田合同庁舎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（上田市）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諏訪合同庁舎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（諏訪市）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伊那文化会館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（伊那市）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88903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 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２月１１日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240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２月２３日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10:00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18514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２月１２日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240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２月２４日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10:00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51275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２月１９日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２月１９日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240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10:00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19136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240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1037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240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169899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240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421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B183A8-3D52-4D75-A3F8-74F68903DD0F}"/>
              </a:ext>
            </a:extLst>
          </p:cNvPr>
          <p:cNvSpPr txBox="1"/>
          <p:nvPr/>
        </p:nvSpPr>
        <p:spPr>
          <a:xfrm>
            <a:off x="9664259" y="148302"/>
            <a:ext cx="1124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</a:p>
        </p:txBody>
      </p:sp>
    </p:spTree>
    <p:extLst>
      <p:ext uri="{BB962C8B-B14F-4D97-AF65-F5344CB8AC3E}">
        <p14:creationId xmlns:p14="http://schemas.microsoft.com/office/powerpoint/2010/main" val="346968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786031-0077-4D76-A782-D7755B844310}"/>
              </a:ext>
            </a:extLst>
          </p:cNvPr>
          <p:cNvSpPr txBox="1"/>
          <p:nvPr/>
        </p:nvSpPr>
        <p:spPr>
          <a:xfrm>
            <a:off x="-147146" y="-35847"/>
            <a:ext cx="10689021" cy="580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ja-JP" altLang="en-US" sz="2000" b="1" dirty="0">
                <a:latin typeface="+mn-ea"/>
              </a:rPr>
              <a:t>　</a:t>
            </a:r>
            <a:endParaRPr kumimoji="1" lang="en-US" altLang="ja-JP" sz="2000" b="1" dirty="0">
              <a:solidFill>
                <a:srgbClr val="FF0000"/>
              </a:solidFill>
              <a:latin typeface="+mn-ea"/>
            </a:endParaRPr>
          </a:p>
          <a:p>
            <a:pPr algn="ctr">
              <a:lnSpc>
                <a:spcPts val="3000"/>
              </a:lnSpc>
            </a:pPr>
            <a:r>
              <a:rPr kumimoji="1" lang="ja-JP" altLang="en-US" sz="2000" b="1" dirty="0">
                <a:latin typeface="+mn-ea"/>
              </a:rPr>
              <a:t>長野県ワクチン接種会場・日程</a:t>
            </a:r>
            <a:r>
              <a:rPr kumimoji="1" lang="en-US" altLang="ja-JP" sz="2000" b="1" dirty="0">
                <a:latin typeface="+mn-ea"/>
              </a:rPr>
              <a:t>【</a:t>
            </a:r>
            <a:r>
              <a:rPr kumimoji="1" lang="ja-JP" altLang="en-US" sz="2000" b="1" dirty="0">
                <a:latin typeface="+mn-ea"/>
              </a:rPr>
              <a:t>２月</a:t>
            </a:r>
            <a:r>
              <a:rPr kumimoji="1" lang="en-US" altLang="ja-JP" sz="2000" b="1" dirty="0">
                <a:latin typeface="+mn-ea"/>
              </a:rPr>
              <a:t>】</a:t>
            </a:r>
            <a:r>
              <a:rPr kumimoji="1" lang="ja-JP" altLang="en-US" sz="2000" b="1" dirty="0">
                <a:latin typeface="+mn-ea"/>
              </a:rPr>
              <a:t>④</a:t>
            </a:r>
            <a:endParaRPr kumimoji="1" lang="en-US" altLang="ja-JP" sz="1579" b="1" dirty="0">
              <a:latin typeface="+mn-ea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88579CE-58A8-41DE-B45A-3129A94ECB8D}"/>
              </a:ext>
            </a:extLst>
          </p:cNvPr>
          <p:cNvSpPr txBox="1"/>
          <p:nvPr/>
        </p:nvSpPr>
        <p:spPr>
          <a:xfrm>
            <a:off x="536027" y="7103596"/>
            <a:ext cx="10580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+mn-ea"/>
              </a:rPr>
              <a:t>※</a:t>
            </a:r>
            <a:r>
              <a:rPr kumimoji="1" lang="ja-JP" altLang="en-US" sz="1400" b="1" dirty="0">
                <a:latin typeface="+mn-ea"/>
              </a:rPr>
              <a:t>接種日・実施時間及び接種人数は現時点の予定となりますので、最新の情報は県ホームページをご確認ください。</a:t>
            </a:r>
            <a:endParaRPr kumimoji="1" lang="en-US" altLang="ja-JP" sz="1400" b="1" dirty="0">
              <a:latin typeface="+mn-ea"/>
            </a:endParaRPr>
          </a:p>
        </p:txBody>
      </p:sp>
      <p:graphicFrame>
        <p:nvGraphicFramePr>
          <p:cNvPr id="6" name="表 2">
            <a:extLst>
              <a:ext uri="{FF2B5EF4-FFF2-40B4-BE49-F238E27FC236}">
                <a16:creationId xmlns:a16="http://schemas.microsoft.com/office/drawing/2014/main" id="{DF2573AC-60F5-4F55-8931-9BFFA7C59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209741"/>
              </p:ext>
            </p:extLst>
          </p:nvPr>
        </p:nvGraphicFramePr>
        <p:xfrm>
          <a:off x="781790" y="650672"/>
          <a:ext cx="9443760" cy="6343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940">
                  <a:extLst>
                    <a:ext uri="{9D8B030D-6E8A-4147-A177-3AD203B41FA5}">
                      <a16:colId xmlns:a16="http://schemas.microsoft.com/office/drawing/2014/main" val="3378311911"/>
                    </a:ext>
                  </a:extLst>
                </a:gridCol>
                <a:gridCol w="2360940">
                  <a:extLst>
                    <a:ext uri="{9D8B030D-6E8A-4147-A177-3AD203B41FA5}">
                      <a16:colId xmlns:a16="http://schemas.microsoft.com/office/drawing/2014/main" val="4224791508"/>
                    </a:ext>
                  </a:extLst>
                </a:gridCol>
                <a:gridCol w="2360940">
                  <a:extLst>
                    <a:ext uri="{9D8B030D-6E8A-4147-A177-3AD203B41FA5}">
                      <a16:colId xmlns:a16="http://schemas.microsoft.com/office/drawing/2014/main" val="3071081304"/>
                    </a:ext>
                  </a:extLst>
                </a:gridCol>
                <a:gridCol w="2360940">
                  <a:extLst>
                    <a:ext uri="{9D8B030D-6E8A-4147-A177-3AD203B41FA5}">
                      <a16:colId xmlns:a16="http://schemas.microsoft.com/office/drawing/2014/main" val="1352208976"/>
                    </a:ext>
                  </a:extLst>
                </a:gridCol>
              </a:tblGrid>
              <a:tr h="5588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南信州圏域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木曽圏域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北アルプス圏域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北信圏域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98761"/>
                  </a:ext>
                </a:extLst>
              </a:tr>
              <a:tr h="9097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エス・バード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（飯田市）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木曽合同庁舎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（木曽町）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大町合同庁舎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（大町市）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飯山庁舎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（飯山市）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88903"/>
                  </a:ext>
                </a:extLst>
              </a:tr>
              <a:tr h="791398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600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18514"/>
                  </a:ext>
                </a:extLst>
              </a:tr>
              <a:tr h="428170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２月２０日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600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２月２７日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２月６日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51275"/>
                  </a:ext>
                </a:extLst>
              </a:tr>
              <a:tr h="791398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２月２４日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13:00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16:00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19136"/>
                  </a:ext>
                </a:extLst>
              </a:tr>
              <a:tr h="791398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２月２５日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9:30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12:30</a:t>
                      </a:r>
                    </a:p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1037"/>
                  </a:ext>
                </a:extLst>
              </a:tr>
              <a:tr h="791398">
                <a:tc>
                  <a:txBody>
                    <a:bodyPr/>
                    <a:lstStyle/>
                    <a:p>
                      <a:pPr marL="0" marR="0" lvl="0" indent="0" algn="l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169899"/>
                  </a:ext>
                </a:extLst>
              </a:tr>
              <a:tr h="791398">
                <a:tc>
                  <a:txBody>
                    <a:bodyPr/>
                    <a:lstStyle/>
                    <a:p>
                      <a:pPr marL="0" marR="0" lvl="0" indent="0" algn="ctr" defTabSz="10079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421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B183A8-3D52-4D75-A3F8-74F68903DD0F}"/>
              </a:ext>
            </a:extLst>
          </p:cNvPr>
          <p:cNvSpPr txBox="1"/>
          <p:nvPr/>
        </p:nvSpPr>
        <p:spPr>
          <a:xfrm>
            <a:off x="9664259" y="148302"/>
            <a:ext cx="1124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</a:p>
        </p:txBody>
      </p:sp>
    </p:spTree>
    <p:extLst>
      <p:ext uri="{BB962C8B-B14F-4D97-AF65-F5344CB8AC3E}">
        <p14:creationId xmlns:p14="http://schemas.microsoft.com/office/powerpoint/2010/main" val="1957722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1082</TotalTime>
  <Words>957</Words>
  <Application>Microsoft Office PowerPoint</Application>
  <PresentationFormat>ユーザー設定</PresentationFormat>
  <Paragraphs>281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N0550092</dc:creator>
  <cp:lastModifiedBy>N0550110</cp:lastModifiedBy>
  <cp:revision>100</cp:revision>
  <cp:lastPrinted>2022-01-26T10:13:57Z</cp:lastPrinted>
  <dcterms:created xsi:type="dcterms:W3CDTF">2021-08-05T00:41:09Z</dcterms:created>
  <dcterms:modified xsi:type="dcterms:W3CDTF">2022-01-31T05:03:21Z</dcterms:modified>
</cp:coreProperties>
</file>