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handoutMasterIdLst>
    <p:handoutMasterId r:id="rId7"/>
  </p:handoutMasterIdLst>
  <p:sldIdLst>
    <p:sldId id="290" r:id="rId5"/>
  </p:sldIdLst>
  <p:sldSz cx="7199313" cy="10331450"/>
  <p:notesSz cx="6807200" cy="9939338"/>
  <p:defaultTextStyle>
    <a:defPPr>
      <a:defRPr lang="ja-JP"/>
    </a:defPPr>
    <a:lvl1pPr marL="0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01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00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01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01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02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01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02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802" algn="l" defTabSz="914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1" userDrawn="1">
          <p15:clr>
            <a:srgbClr val="A4A3A4"/>
          </p15:clr>
        </p15:guide>
        <p15:guide id="3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CBEB"/>
    <a:srgbClr val="94CA7E"/>
    <a:srgbClr val="309877"/>
    <a:srgbClr val="7AB69A"/>
    <a:srgbClr val="CCFFFF"/>
    <a:srgbClr val="FFFFFF"/>
    <a:srgbClr val="3C9C7F"/>
    <a:srgbClr val="3A4448"/>
    <a:srgbClr val="FF017A"/>
    <a:srgbClr val="FFF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3845" autoAdjust="0"/>
  </p:normalViewPr>
  <p:slideViewPr>
    <p:cSldViewPr snapToGrid="0">
      <p:cViewPr>
        <p:scale>
          <a:sx n="50" d="100"/>
          <a:sy n="50" d="100"/>
        </p:scale>
        <p:origin x="2148" y="32"/>
      </p:cViewPr>
      <p:guideLst>
        <p:guide orient="horz" pos="3231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263" cy="498714"/>
          </a:xfrm>
          <a:prstGeom prst="rect">
            <a:avLst/>
          </a:prstGeom>
        </p:spPr>
        <p:txBody>
          <a:bodyPr vert="horz" lIns="91457" tIns="45730" rIns="91457" bIns="4573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50" y="0"/>
            <a:ext cx="2950263" cy="498714"/>
          </a:xfrm>
          <a:prstGeom prst="rect">
            <a:avLst/>
          </a:prstGeom>
        </p:spPr>
        <p:txBody>
          <a:bodyPr vert="horz" lIns="91457" tIns="45730" rIns="91457" bIns="45730" rtlCol="0"/>
          <a:lstStyle>
            <a:lvl1pPr algn="r">
              <a:defRPr sz="1200"/>
            </a:lvl1pPr>
          </a:lstStyle>
          <a:p>
            <a:fld id="{01BA7239-1795-4BA5-931B-A5212ECCC3E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26"/>
            <a:ext cx="2950263" cy="498714"/>
          </a:xfrm>
          <a:prstGeom prst="rect">
            <a:avLst/>
          </a:prstGeom>
        </p:spPr>
        <p:txBody>
          <a:bodyPr vert="horz" lIns="91457" tIns="45730" rIns="91457" bIns="4573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50" y="9440626"/>
            <a:ext cx="2950263" cy="498714"/>
          </a:xfrm>
          <a:prstGeom prst="rect">
            <a:avLst/>
          </a:prstGeom>
        </p:spPr>
        <p:txBody>
          <a:bodyPr vert="horz" lIns="91457" tIns="45730" rIns="91457" bIns="45730" rtlCol="0" anchor="b"/>
          <a:lstStyle>
            <a:lvl1pPr algn="r">
              <a:defRPr sz="1200"/>
            </a:lvl1pPr>
          </a:lstStyle>
          <a:p>
            <a:fld id="{60A71D2C-0275-484F-B4D2-F9FC721CA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57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263" cy="497126"/>
          </a:xfrm>
          <a:prstGeom prst="rect">
            <a:avLst/>
          </a:prstGeom>
        </p:spPr>
        <p:txBody>
          <a:bodyPr vert="horz" lIns="91437" tIns="45721" rIns="91437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1" y="0"/>
            <a:ext cx="2950263" cy="497126"/>
          </a:xfrm>
          <a:prstGeom prst="rect">
            <a:avLst/>
          </a:prstGeom>
        </p:spPr>
        <p:txBody>
          <a:bodyPr vert="horz" lIns="91437" tIns="45721" rIns="91437" bIns="45721" rtlCol="0"/>
          <a:lstStyle>
            <a:lvl1pPr algn="r">
              <a:defRPr sz="1200"/>
            </a:lvl1pPr>
          </a:lstStyle>
          <a:p>
            <a:fld id="{30731B9B-7904-45A4-8CFA-03075EA5098A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6613" y="744538"/>
            <a:ext cx="25955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21" rIns="91437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1" y="4721903"/>
            <a:ext cx="5444806" cy="4472543"/>
          </a:xfrm>
          <a:prstGeom prst="rect">
            <a:avLst/>
          </a:prstGeom>
        </p:spPr>
        <p:txBody>
          <a:bodyPr vert="horz" lIns="91437" tIns="45721" rIns="91437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24"/>
            <a:ext cx="2950263" cy="497126"/>
          </a:xfrm>
          <a:prstGeom prst="rect">
            <a:avLst/>
          </a:prstGeom>
        </p:spPr>
        <p:txBody>
          <a:bodyPr vert="horz" lIns="91437" tIns="45721" rIns="91437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1" y="9440624"/>
            <a:ext cx="2950263" cy="497126"/>
          </a:xfrm>
          <a:prstGeom prst="rect">
            <a:avLst/>
          </a:prstGeom>
        </p:spPr>
        <p:txBody>
          <a:bodyPr vert="horz" lIns="91437" tIns="45721" rIns="91437" bIns="45721" rtlCol="0" anchor="b"/>
          <a:lstStyle>
            <a:lvl1pPr algn="r">
              <a:defRPr sz="1200"/>
            </a:lvl1pPr>
          </a:lstStyle>
          <a:p>
            <a:fld id="{A3CD64EF-1709-4F74-9484-3F4A08EF7A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60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34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CD64EF-1709-4F74-9484-3F4A08EF7A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87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690819"/>
            <a:ext cx="6119416" cy="3596875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426403"/>
            <a:ext cx="5399485" cy="2494375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84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6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50054"/>
            <a:ext cx="1552352" cy="875542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50054"/>
            <a:ext cx="4567064" cy="875542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14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0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575691"/>
            <a:ext cx="6209407" cy="429759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913943"/>
            <a:ext cx="6209407" cy="2260004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1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50270"/>
            <a:ext cx="3059708" cy="65552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50270"/>
            <a:ext cx="3059708" cy="65552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50056"/>
            <a:ext cx="6209407" cy="19969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532641"/>
            <a:ext cx="3045646" cy="1241208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773849"/>
            <a:ext cx="3045646" cy="55507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532641"/>
            <a:ext cx="3060646" cy="1241208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773849"/>
            <a:ext cx="3060646" cy="55507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97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49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5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88763"/>
            <a:ext cx="2321966" cy="2410672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487540"/>
            <a:ext cx="3644652" cy="7342026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099435"/>
            <a:ext cx="2321966" cy="5742087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53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88763"/>
            <a:ext cx="2321966" cy="2410672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487540"/>
            <a:ext cx="3644652" cy="7342026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099435"/>
            <a:ext cx="2321966" cy="5742087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04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50056"/>
            <a:ext cx="6209407" cy="199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50270"/>
            <a:ext cx="6209407" cy="655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575726"/>
            <a:ext cx="1619845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5E029-9633-4C0D-AC3F-97E28CAE39F0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575726"/>
            <a:ext cx="2429768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575726"/>
            <a:ext cx="1619845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FA610-E5F6-4E41-AAB8-097CBA5450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7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693D8F4-6487-42DA-B891-A5962C073DEE}"/>
              </a:ext>
            </a:extLst>
          </p:cNvPr>
          <p:cNvSpPr txBox="1"/>
          <p:nvPr/>
        </p:nvSpPr>
        <p:spPr>
          <a:xfrm>
            <a:off x="-14094" y="8393929"/>
            <a:ext cx="730869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伝統技術を活かし</a:t>
            </a:r>
            <a:endParaRPr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現代の生活様式にマッチした新商品で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チャレンジしてみませんか！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26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ホームベース 25">
            <a:extLst>
              <a:ext uri="{FF2B5EF4-FFF2-40B4-BE49-F238E27FC236}">
                <a16:creationId xmlns:a16="http://schemas.microsoft.com/office/drawing/2014/main" id="{836B9D20-7B8D-F74E-BA9E-FDE5AEE2D4BE}"/>
              </a:ext>
            </a:extLst>
          </p:cNvPr>
          <p:cNvSpPr/>
          <p:nvPr/>
        </p:nvSpPr>
        <p:spPr>
          <a:xfrm>
            <a:off x="74311" y="10068078"/>
            <a:ext cx="962929" cy="215444"/>
          </a:xfrm>
          <a:prstGeom prst="homePlate">
            <a:avLst/>
          </a:prstGeom>
          <a:solidFill>
            <a:srgbClr val="309877"/>
          </a:solidFill>
          <a:ln>
            <a:solidFill>
              <a:srgbClr val="3098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72000" rtlCol="0" anchor="ctr"/>
          <a:lstStyle/>
          <a:p>
            <a:pPr algn="ctr"/>
            <a:r>
              <a:rPr kumimoji="1" lang="ja-JP" altLang="en-US" sz="800" b="1" dirty="0">
                <a:latin typeface="Meiryo" panose="020B0604030504040204" pitchFamily="34" charset="-128"/>
                <a:ea typeface="Meiryo" panose="020B0604030504040204" pitchFamily="34" charset="-128"/>
              </a:rPr>
              <a:t>お問い合わせ先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660C845-29C8-9944-802F-12FA28D3C0AE}"/>
              </a:ext>
            </a:extLst>
          </p:cNvPr>
          <p:cNvSpPr txBox="1"/>
          <p:nvPr/>
        </p:nvSpPr>
        <p:spPr>
          <a:xfrm>
            <a:off x="1088862" y="10079474"/>
            <a:ext cx="5325530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長野県産業労働部営業局 販売流通促進担当　宮澤（電話：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026-235-7248 </a:t>
            </a:r>
            <a:r>
              <a:rPr lang="en-US" altLang="ja-JP" sz="8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E-mail:eigyo@pref.nagano.lg.jp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A23FDE7-EB7F-4162-AC06-E622A38661D9}"/>
              </a:ext>
            </a:extLst>
          </p:cNvPr>
          <p:cNvSpPr/>
          <p:nvPr/>
        </p:nvSpPr>
        <p:spPr>
          <a:xfrm>
            <a:off x="110516" y="910863"/>
            <a:ext cx="7098134" cy="61707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5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海外での事業展開に向け、現地の反応を確認し、今後の商品開発や改良に</a:t>
            </a:r>
            <a:endParaRPr lang="en-US" altLang="ja-JP" sz="1500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役立てていただける</a:t>
            </a:r>
            <a:r>
              <a:rPr lang="ja-JP" altLang="en-US" sz="1500" b="1" u="sng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フランスにおけるテストマーケティングイベントです</a:t>
            </a:r>
            <a:endParaRPr lang="en-US" altLang="ja-JP" sz="1500" b="1" u="sng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189C05C-7560-4844-8052-95BE8E4BB894}"/>
              </a:ext>
            </a:extLst>
          </p:cNvPr>
          <p:cNvSpPr txBox="1"/>
          <p:nvPr/>
        </p:nvSpPr>
        <p:spPr>
          <a:xfrm>
            <a:off x="133798" y="490634"/>
            <a:ext cx="74520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</a:t>
            </a:r>
            <a:r>
              <a:rPr kumimoji="1"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への参加事業者を募集しま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す！</a:t>
            </a:r>
            <a:endParaRPr kumimoji="1" lang="ja-JP" altLang="en-US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FD4B868-7942-4393-B9B5-8ABE86AD4266}"/>
              </a:ext>
            </a:extLst>
          </p:cNvPr>
          <p:cNvSpPr/>
          <p:nvPr/>
        </p:nvSpPr>
        <p:spPr>
          <a:xfrm>
            <a:off x="121438" y="4573245"/>
            <a:ext cx="4856963" cy="443128"/>
          </a:xfrm>
          <a:prstGeom prst="rect">
            <a:avLst/>
          </a:prstGeom>
          <a:solidFill>
            <a:srgbClr val="3C9C7F"/>
          </a:solidFill>
          <a:ln w="25400">
            <a:solidFill>
              <a:srgbClr val="3C9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72000" rtlCol="0" anchor="ctr"/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海外展開をお考えの事業者様必見！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F52B22E-AE0E-4496-B648-142192CAE426}"/>
              </a:ext>
            </a:extLst>
          </p:cNvPr>
          <p:cNvSpPr txBox="1"/>
          <p:nvPr/>
        </p:nvSpPr>
        <p:spPr>
          <a:xfrm>
            <a:off x="24567" y="5169654"/>
            <a:ext cx="727003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>
                <a:latin typeface="Meiryo" panose="020B0604030504040204" pitchFamily="34" charset="-128"/>
                <a:ea typeface="Meiryo" panose="020B0604030504040204" pitchFamily="34" charset="-128"/>
              </a:rPr>
              <a:t>◎商品輸送費、関税及び付加価値税等のみの負担で出展可能！</a:t>
            </a:r>
            <a:endParaRPr lang="en-US" altLang="ja-JP" sz="19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A9E3A9D-20EA-4179-A4E7-F7490AF62533}"/>
              </a:ext>
            </a:extLst>
          </p:cNvPr>
          <p:cNvCxnSpPr/>
          <p:nvPr/>
        </p:nvCxnSpPr>
        <p:spPr>
          <a:xfrm flipV="1">
            <a:off x="-1374" y="4404404"/>
            <a:ext cx="7200000" cy="0"/>
          </a:xfrm>
          <a:prstGeom prst="line">
            <a:avLst/>
          </a:prstGeom>
          <a:ln w="0">
            <a:solidFill>
              <a:srgbClr val="3098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3F61A85-C54B-47FC-BDA7-C3EDFE85726F}"/>
              </a:ext>
            </a:extLst>
          </p:cNvPr>
          <p:cNvSpPr/>
          <p:nvPr/>
        </p:nvSpPr>
        <p:spPr>
          <a:xfrm>
            <a:off x="121438" y="6196033"/>
            <a:ext cx="4856962" cy="449670"/>
          </a:xfrm>
          <a:prstGeom prst="rect">
            <a:avLst/>
          </a:prstGeom>
          <a:solidFill>
            <a:srgbClr val="FFC000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様々なメリットが期待できます！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4D411CB-AD77-41B0-B00D-AF95E925055B}"/>
              </a:ext>
            </a:extLst>
          </p:cNvPr>
          <p:cNvSpPr txBox="1"/>
          <p:nvPr/>
        </p:nvSpPr>
        <p:spPr>
          <a:xfrm>
            <a:off x="35859" y="6760124"/>
            <a:ext cx="712759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u="sng" dirty="0">
                <a:latin typeface="Meiryo" panose="020B0604030504040204" pitchFamily="34" charset="-128"/>
                <a:ea typeface="Meiryo" panose="020B0604030504040204" pitchFamily="34" charset="-128"/>
              </a:rPr>
              <a:t>◎海外における自社製品の認知度向上につながります！</a:t>
            </a:r>
            <a:endParaRPr lang="en-US" altLang="ja-JP" sz="1900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8CDFA600-F96E-4A24-8EDD-387AF35EB0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287" y="10056783"/>
            <a:ext cx="866025" cy="251841"/>
          </a:xfrm>
          <a:prstGeom prst="rect">
            <a:avLst/>
          </a:prstGeom>
        </p:spPr>
      </p:pic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68071F86-E8C1-494F-959C-405D9131E5BF}"/>
              </a:ext>
            </a:extLst>
          </p:cNvPr>
          <p:cNvCxnSpPr/>
          <p:nvPr/>
        </p:nvCxnSpPr>
        <p:spPr>
          <a:xfrm flipV="1">
            <a:off x="35859" y="6018506"/>
            <a:ext cx="72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C7E57A3-188C-4C8C-9E35-F09075121C7E}"/>
              </a:ext>
            </a:extLst>
          </p:cNvPr>
          <p:cNvCxnSpPr/>
          <p:nvPr/>
        </p:nvCxnSpPr>
        <p:spPr>
          <a:xfrm flipV="1">
            <a:off x="24567" y="8374238"/>
            <a:ext cx="72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3C8E461-C1B2-4BEF-BEBD-D1B995829BB7}"/>
              </a:ext>
            </a:extLst>
          </p:cNvPr>
          <p:cNvSpPr txBox="1"/>
          <p:nvPr/>
        </p:nvSpPr>
        <p:spPr>
          <a:xfrm>
            <a:off x="309708" y="4122339"/>
            <a:ext cx="3207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パリ文化会館での商品展示・販売の様子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F5D7AF7-AAEF-419B-833A-F360D2959283}"/>
              </a:ext>
            </a:extLst>
          </p:cNvPr>
          <p:cNvSpPr txBox="1"/>
          <p:nvPr/>
        </p:nvSpPr>
        <p:spPr>
          <a:xfrm>
            <a:off x="3719954" y="4147709"/>
            <a:ext cx="3207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現地でのワークショップ実施の様子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F0CFCB1-3695-47B6-9C46-6CBE44FD51A7}"/>
              </a:ext>
            </a:extLst>
          </p:cNvPr>
          <p:cNvSpPr txBox="1"/>
          <p:nvPr/>
        </p:nvSpPr>
        <p:spPr>
          <a:xfrm>
            <a:off x="35859" y="5559155"/>
            <a:ext cx="727003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>
                <a:latin typeface="Meiryo" panose="020B0604030504040204" pitchFamily="34" charset="-128"/>
                <a:ea typeface="Meiryo" panose="020B0604030504040204" pitchFamily="34" charset="-128"/>
              </a:rPr>
              <a:t>◎煩雑な通関手続き等は不要で、海外で商品販売が可能！</a:t>
            </a:r>
            <a:endParaRPr lang="en-US" altLang="ja-JP" sz="19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2B38FB7-EA9F-45AA-9C2A-0BEFB00DAC1A}"/>
              </a:ext>
            </a:extLst>
          </p:cNvPr>
          <p:cNvSpPr txBox="1"/>
          <p:nvPr/>
        </p:nvSpPr>
        <p:spPr>
          <a:xfrm>
            <a:off x="35859" y="7292154"/>
            <a:ext cx="712759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u="sng" dirty="0">
                <a:latin typeface="Meiryo" panose="020B0604030504040204" pitchFamily="34" charset="-128"/>
                <a:ea typeface="Meiryo" panose="020B0604030504040204" pitchFamily="34" charset="-128"/>
              </a:rPr>
              <a:t>◎海外向けの商品開発・改良につながる知見を得られます！</a:t>
            </a:r>
            <a:endParaRPr lang="en-US" altLang="ja-JP" sz="1900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CAE2C02-403E-403F-B863-AB68D3F1CB1C}"/>
              </a:ext>
            </a:extLst>
          </p:cNvPr>
          <p:cNvSpPr txBox="1"/>
          <p:nvPr/>
        </p:nvSpPr>
        <p:spPr>
          <a:xfrm>
            <a:off x="34192" y="7846662"/>
            <a:ext cx="712759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u="sng" dirty="0">
                <a:latin typeface="Meiryo" panose="020B0604030504040204" pitchFamily="34" charset="-128"/>
                <a:ea typeface="Meiryo" panose="020B0604030504040204" pitchFamily="34" charset="-128"/>
              </a:rPr>
              <a:t>◎海外での展開により日本国内での需要喚起も期待できます！</a:t>
            </a:r>
            <a:endParaRPr lang="en-US" altLang="ja-JP" sz="1900" b="1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E1D2F0-7F6B-46D6-A056-B6ED6BBD3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991" y="1499562"/>
            <a:ext cx="3341467" cy="256502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37E750F-4CE6-4000-93E4-A49A7D24AA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9954" y="1530461"/>
            <a:ext cx="3293010" cy="2534128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7DB1C0B-7FA6-4AA6-9AEB-4A66FCEAC8FB}"/>
              </a:ext>
            </a:extLst>
          </p:cNvPr>
          <p:cNvSpPr txBox="1"/>
          <p:nvPr/>
        </p:nvSpPr>
        <p:spPr>
          <a:xfrm>
            <a:off x="-52194" y="57936"/>
            <a:ext cx="778593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</a:t>
            </a:r>
            <a:r>
              <a:rPr kumimoji="1"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「伝統と先端と～日本の地方の底力～」展</a:t>
            </a:r>
            <a:endParaRPr lang="ja-JP" altLang="en-US" sz="2700" dirty="0"/>
          </a:p>
        </p:txBody>
      </p:sp>
    </p:spTree>
    <p:extLst>
      <p:ext uri="{BB962C8B-B14F-4D97-AF65-F5344CB8AC3E}">
        <p14:creationId xmlns:p14="http://schemas.microsoft.com/office/powerpoint/2010/main" val="373915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18CB62E38FDC4D88A28F4C075FB44A" ma:contentTypeVersion="15" ma:contentTypeDescription="新しいドキュメントを作成します。" ma:contentTypeScope="" ma:versionID="a2042a2cd455299409ca63123666d577">
  <xsd:schema xmlns:xsd="http://www.w3.org/2001/XMLSchema" xmlns:xs="http://www.w3.org/2001/XMLSchema" xmlns:p="http://schemas.microsoft.com/office/2006/metadata/properties" xmlns:ns2="8c30b7a9-048e-44b7-9ade-597cb85faf0e" xmlns:ns3="af4a94eb-89ba-46cc-aaa2-12772c9c7011" targetNamespace="http://schemas.microsoft.com/office/2006/metadata/properties" ma:root="true" ma:fieldsID="cbc1720350541a8330744caa39c0b7d9" ns2:_="" ns3:_="">
    <xsd:import namespace="8c30b7a9-048e-44b7-9ade-597cb85faf0e"/>
    <xsd:import namespace="af4a94eb-89ba-46cc-aaa2-12772c9c7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0b7a9-048e-44b7-9ade-597cb85faf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629d7330-8f8f-43ff-822f-8badfcb16f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4a94eb-89ba-46cc-aaa2-12772c9c701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3ee392b-b4c9-410b-bf1f-a1cc36dda8b8}" ma:internalName="TaxCatchAll" ma:showField="CatchAllData" ma:web="af4a94eb-89ba-46cc-aaa2-12772c9c7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4a94eb-89ba-46cc-aaa2-12772c9c7011" xsi:nil="true"/>
    <lcf76f155ced4ddcb4097134ff3c332f xmlns="8c30b7a9-048e-44b7-9ade-597cb85faf0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FD1067-D1A9-47F1-B357-B3D04CA761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30b7a9-048e-44b7-9ade-597cb85faf0e"/>
    <ds:schemaRef ds:uri="af4a94eb-89ba-46cc-aaa2-12772c9c7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C47FD5-0613-485F-83A7-7A8571F82101}">
  <ds:schemaRefs>
    <ds:schemaRef ds:uri="http://purl.org/dc/dcmitype/"/>
    <ds:schemaRef ds:uri="http://purl.org/dc/elements/1.1/"/>
    <ds:schemaRef ds:uri="af4a94eb-89ba-46cc-aaa2-12772c9c7011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8c30b7a9-048e-44b7-9ade-597cb85faf0e"/>
  </ds:schemaRefs>
</ds:datastoreItem>
</file>

<file path=customXml/itemProps3.xml><?xml version="1.0" encoding="utf-8"?>
<ds:datastoreItem xmlns:ds="http://schemas.openxmlformats.org/officeDocument/2006/customXml" ds:itemID="{45DB48B3-058D-4005-B7AF-07F843DB81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4909</TotalTime>
  <Words>210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メイリオ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宮澤　宏太郎</cp:lastModifiedBy>
  <cp:revision>424</cp:revision>
  <cp:lastPrinted>2023-04-18T06:32:08Z</cp:lastPrinted>
  <dcterms:created xsi:type="dcterms:W3CDTF">2019-04-09T03:10:29Z</dcterms:created>
  <dcterms:modified xsi:type="dcterms:W3CDTF">2024-04-25T02:08:09Z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0x010100D318CB62E38FDC4D88A28F4C075FB44A</vt:lpwstr>
  </property>
</Properties>
</file>