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61" r:id="rId2"/>
    <p:sldId id="266" r:id="rId3"/>
  </p:sldIdLst>
  <p:sldSz cx="6858000" cy="9906000" type="A4"/>
  <p:notesSz cx="7031038" cy="10163175"/>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3120">
          <p15:clr>
            <a:srgbClr val="A4A3A4"/>
          </p15:clr>
        </p15:guide>
        <p15:guide id="2" pos="2160">
          <p15:clr>
            <a:srgbClr val="A4A3A4"/>
          </p15:clr>
        </p15:guide>
      </p15:sldGuideLst>
    </p:ext>
    <p:ext uri="{2D200454-40CA-4A62-9FC3-DE9A4176ACB9}">
      <p15:notesGuideLst xmlns:p15="http://schemas.microsoft.com/office/powerpoint/2012/main" xmlns="">
        <p15:guide id="1" orient="horz" pos="3108" userDrawn="1">
          <p15:clr>
            <a:srgbClr val="A4A3A4"/>
          </p15:clr>
        </p15:guide>
        <p15:guide id="2" pos="2122"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55F0B"/>
    <a:srgbClr val="FEF6F0"/>
    <a:srgbClr val="FFFFCC"/>
    <a:srgbClr val="FFFFFF"/>
    <a:srgbClr val="FFFF99"/>
    <a:srgbClr val="FFFF66"/>
    <a:srgbClr val="385D8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C2FFA5D-87B4-456A-9821-1D502468CF0F}" styleName="テーマ スタイル 1 - アクセント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B301B821-A1FF-4177-AEE7-76D212191A09}" styleName="中間スタイル 1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69012ECD-51FC-41F1-AA8D-1B2483CD663E}" styleName="淡色スタイル 2 - アクセント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162" autoAdjust="0"/>
    <p:restoredTop sz="99612" autoAdjust="0"/>
  </p:normalViewPr>
  <p:slideViewPr>
    <p:cSldViewPr>
      <p:cViewPr>
        <p:scale>
          <a:sx n="55" d="100"/>
          <a:sy n="55" d="100"/>
        </p:scale>
        <p:origin x="-2148" y="-72"/>
      </p:cViewPr>
      <p:guideLst>
        <p:guide orient="horz" pos="3120"/>
        <p:guide pos="216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28" d="100"/>
          <a:sy n="28" d="100"/>
        </p:scale>
        <p:origin x="-2280" y="-96"/>
      </p:cViewPr>
      <p:guideLst>
        <p:guide orient="horz" pos="3202"/>
        <p:guide pos="2215"/>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3046784" cy="508159"/>
          </a:xfrm>
          <a:prstGeom prst="rect">
            <a:avLst/>
          </a:prstGeom>
        </p:spPr>
        <p:txBody>
          <a:bodyPr vert="horz" lIns="93856" tIns="46928" rIns="93856" bIns="46928" rtlCol="0"/>
          <a:lstStyle>
            <a:lvl1pPr algn="l">
              <a:defRPr sz="1100"/>
            </a:lvl1pPr>
          </a:lstStyle>
          <a:p>
            <a:endParaRPr kumimoji="1" lang="ja-JP" altLang="en-US"/>
          </a:p>
        </p:txBody>
      </p:sp>
      <p:sp>
        <p:nvSpPr>
          <p:cNvPr id="3" name="日付プレースホルダー 2"/>
          <p:cNvSpPr>
            <a:spLocks noGrp="1"/>
          </p:cNvSpPr>
          <p:nvPr>
            <p:ph type="dt" idx="1"/>
          </p:nvPr>
        </p:nvSpPr>
        <p:spPr>
          <a:xfrm>
            <a:off x="3982630" y="0"/>
            <a:ext cx="3046784" cy="508159"/>
          </a:xfrm>
          <a:prstGeom prst="rect">
            <a:avLst/>
          </a:prstGeom>
        </p:spPr>
        <p:txBody>
          <a:bodyPr vert="horz" lIns="93856" tIns="46928" rIns="93856" bIns="46928" rtlCol="0"/>
          <a:lstStyle>
            <a:lvl1pPr algn="r">
              <a:defRPr sz="1100"/>
            </a:lvl1pPr>
          </a:lstStyle>
          <a:p>
            <a:fld id="{8BE6D89D-62BB-4AB8-B8E3-7583E1B617B4}" type="datetimeFigureOut">
              <a:rPr kumimoji="1" lang="ja-JP" altLang="en-US" smtClean="0"/>
              <a:t>2021/8/27</a:t>
            </a:fld>
            <a:endParaRPr kumimoji="1" lang="ja-JP" altLang="en-US"/>
          </a:p>
        </p:txBody>
      </p:sp>
      <p:sp>
        <p:nvSpPr>
          <p:cNvPr id="4" name="スライド イメージ プレースホルダー 3"/>
          <p:cNvSpPr>
            <a:spLocks noGrp="1" noRot="1" noChangeAspect="1"/>
          </p:cNvSpPr>
          <p:nvPr>
            <p:ph type="sldImg" idx="2"/>
          </p:nvPr>
        </p:nvSpPr>
        <p:spPr>
          <a:xfrm>
            <a:off x="2197100" y="763588"/>
            <a:ext cx="2636838" cy="3810000"/>
          </a:xfrm>
          <a:prstGeom prst="rect">
            <a:avLst/>
          </a:prstGeom>
          <a:noFill/>
          <a:ln w="12700">
            <a:solidFill>
              <a:prstClr val="black"/>
            </a:solidFill>
          </a:ln>
        </p:spPr>
        <p:txBody>
          <a:bodyPr vert="horz" lIns="93856" tIns="46928" rIns="93856" bIns="46928" rtlCol="0" anchor="ctr"/>
          <a:lstStyle/>
          <a:p>
            <a:endParaRPr lang="ja-JP" altLang="en-US"/>
          </a:p>
        </p:txBody>
      </p:sp>
      <p:sp>
        <p:nvSpPr>
          <p:cNvPr id="5" name="ノート プレースホルダー 4"/>
          <p:cNvSpPr>
            <a:spLocks noGrp="1"/>
          </p:cNvSpPr>
          <p:nvPr>
            <p:ph type="body" sz="quarter" idx="3"/>
          </p:nvPr>
        </p:nvSpPr>
        <p:spPr>
          <a:xfrm>
            <a:off x="703105" y="4827510"/>
            <a:ext cx="5624830" cy="4573429"/>
          </a:xfrm>
          <a:prstGeom prst="rect">
            <a:avLst/>
          </a:prstGeom>
        </p:spPr>
        <p:txBody>
          <a:bodyPr vert="horz" lIns="93856" tIns="46928" rIns="93856" bIns="46928"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1" y="9653252"/>
            <a:ext cx="3046784" cy="508159"/>
          </a:xfrm>
          <a:prstGeom prst="rect">
            <a:avLst/>
          </a:prstGeom>
        </p:spPr>
        <p:txBody>
          <a:bodyPr vert="horz" lIns="93856" tIns="46928" rIns="93856" bIns="46928" rtlCol="0" anchor="b"/>
          <a:lstStyle>
            <a:lvl1pPr algn="l">
              <a:defRPr sz="1100"/>
            </a:lvl1pPr>
          </a:lstStyle>
          <a:p>
            <a:endParaRPr kumimoji="1" lang="ja-JP" altLang="en-US"/>
          </a:p>
        </p:txBody>
      </p:sp>
      <p:sp>
        <p:nvSpPr>
          <p:cNvPr id="7" name="スライド番号プレースホルダー 6"/>
          <p:cNvSpPr>
            <a:spLocks noGrp="1"/>
          </p:cNvSpPr>
          <p:nvPr>
            <p:ph type="sldNum" sz="quarter" idx="5"/>
          </p:nvPr>
        </p:nvSpPr>
        <p:spPr>
          <a:xfrm>
            <a:off x="3982630" y="9653252"/>
            <a:ext cx="3046784" cy="508159"/>
          </a:xfrm>
          <a:prstGeom prst="rect">
            <a:avLst/>
          </a:prstGeom>
        </p:spPr>
        <p:txBody>
          <a:bodyPr vert="horz" lIns="93856" tIns="46928" rIns="93856" bIns="46928" rtlCol="0" anchor="b"/>
          <a:lstStyle>
            <a:lvl1pPr algn="r">
              <a:defRPr sz="1100"/>
            </a:lvl1pPr>
          </a:lstStyle>
          <a:p>
            <a:fld id="{8CB7CBEA-DFBC-4BB1-91D9-84CD5F144BC7}" type="slidenum">
              <a:rPr kumimoji="1" lang="ja-JP" altLang="en-US" smtClean="0"/>
              <a:t>‹#›</a:t>
            </a:fld>
            <a:endParaRPr kumimoji="1" lang="ja-JP" altLang="en-US"/>
          </a:p>
        </p:txBody>
      </p:sp>
    </p:spTree>
    <p:extLst>
      <p:ext uri="{BB962C8B-B14F-4D97-AF65-F5344CB8AC3E}">
        <p14:creationId xmlns:p14="http://schemas.microsoft.com/office/powerpoint/2010/main" val="3059163199"/>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197100" y="763588"/>
            <a:ext cx="2636838" cy="3810000"/>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8CB7CBEA-DFBC-4BB1-91D9-84CD5F144BC7}" type="slidenum">
              <a:rPr kumimoji="1" lang="ja-JP" altLang="en-US" smtClean="0"/>
              <a:t>1</a:t>
            </a:fld>
            <a:endParaRPr kumimoji="1" lang="ja-JP" altLang="en-US"/>
          </a:p>
        </p:txBody>
      </p:sp>
    </p:spTree>
    <p:extLst>
      <p:ext uri="{BB962C8B-B14F-4D97-AF65-F5344CB8AC3E}">
        <p14:creationId xmlns:p14="http://schemas.microsoft.com/office/powerpoint/2010/main" val="30254494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3077285"/>
            <a:ext cx="5829300" cy="2123369"/>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028700" y="5613400"/>
            <a:ext cx="4800600" cy="2531533"/>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EC7DB8EA-FE74-4C7D-8DA3-17CD9FDFBB59}" type="datetimeFigureOut">
              <a:rPr kumimoji="1" lang="ja-JP" altLang="en-US" smtClean="0"/>
              <a:t>2021/8/27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E915E8E-18FE-4F28-A335-025B1FFF2810}" type="slidenum">
              <a:rPr kumimoji="1" lang="ja-JP" altLang="en-US" smtClean="0"/>
              <a:t>‹#›</a:t>
            </a:fld>
            <a:endParaRPr kumimoji="1" lang="ja-JP" altLang="en-US"/>
          </a:p>
        </p:txBody>
      </p:sp>
    </p:spTree>
    <p:extLst>
      <p:ext uri="{BB962C8B-B14F-4D97-AF65-F5344CB8AC3E}">
        <p14:creationId xmlns:p14="http://schemas.microsoft.com/office/powerpoint/2010/main" val="27588883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EC7DB8EA-FE74-4C7D-8DA3-17CD9FDFBB59}" type="datetimeFigureOut">
              <a:rPr kumimoji="1" lang="ja-JP" altLang="en-US" smtClean="0"/>
              <a:t>2021/8/27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E915E8E-18FE-4F28-A335-025B1FFF2810}" type="slidenum">
              <a:rPr kumimoji="1" lang="ja-JP" altLang="en-US" smtClean="0"/>
              <a:t>‹#›</a:t>
            </a:fld>
            <a:endParaRPr kumimoji="1" lang="ja-JP" altLang="en-US"/>
          </a:p>
        </p:txBody>
      </p:sp>
    </p:spTree>
    <p:extLst>
      <p:ext uri="{BB962C8B-B14F-4D97-AF65-F5344CB8AC3E}">
        <p14:creationId xmlns:p14="http://schemas.microsoft.com/office/powerpoint/2010/main" val="42941325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3729037" y="529697"/>
            <a:ext cx="1157288" cy="1126807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257178" y="529697"/>
            <a:ext cx="3357563" cy="1126807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EC7DB8EA-FE74-4C7D-8DA3-17CD9FDFBB59}" type="datetimeFigureOut">
              <a:rPr kumimoji="1" lang="ja-JP" altLang="en-US" smtClean="0"/>
              <a:t>2021/8/27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E915E8E-18FE-4F28-A335-025B1FFF2810}" type="slidenum">
              <a:rPr kumimoji="1" lang="ja-JP" altLang="en-US" smtClean="0"/>
              <a:t>‹#›</a:t>
            </a:fld>
            <a:endParaRPr kumimoji="1" lang="ja-JP" altLang="en-US"/>
          </a:p>
        </p:txBody>
      </p:sp>
    </p:spTree>
    <p:extLst>
      <p:ext uri="{BB962C8B-B14F-4D97-AF65-F5344CB8AC3E}">
        <p14:creationId xmlns:p14="http://schemas.microsoft.com/office/powerpoint/2010/main" val="2637205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EC7DB8EA-FE74-4C7D-8DA3-17CD9FDFBB59}" type="datetimeFigureOut">
              <a:rPr kumimoji="1" lang="ja-JP" altLang="en-US" smtClean="0"/>
              <a:t>2021/8/27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E915E8E-18FE-4F28-A335-025B1FFF2810}" type="slidenum">
              <a:rPr kumimoji="1" lang="ja-JP" altLang="en-US" smtClean="0"/>
              <a:t>‹#›</a:t>
            </a:fld>
            <a:endParaRPr kumimoji="1" lang="ja-JP" altLang="en-US"/>
          </a:p>
        </p:txBody>
      </p:sp>
    </p:spTree>
    <p:extLst>
      <p:ext uri="{BB962C8B-B14F-4D97-AF65-F5344CB8AC3E}">
        <p14:creationId xmlns:p14="http://schemas.microsoft.com/office/powerpoint/2010/main" val="22485278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6365522"/>
            <a:ext cx="5829300" cy="1967442"/>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541735" y="4198590"/>
            <a:ext cx="5829300" cy="2166936"/>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EC7DB8EA-FE74-4C7D-8DA3-17CD9FDFBB59}" type="datetimeFigureOut">
              <a:rPr kumimoji="1" lang="ja-JP" altLang="en-US" smtClean="0"/>
              <a:t>2021/8/27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E915E8E-18FE-4F28-A335-025B1FFF2810}" type="slidenum">
              <a:rPr kumimoji="1" lang="ja-JP" altLang="en-US" smtClean="0"/>
              <a:t>‹#›</a:t>
            </a:fld>
            <a:endParaRPr kumimoji="1" lang="ja-JP" altLang="en-US"/>
          </a:p>
        </p:txBody>
      </p:sp>
    </p:spTree>
    <p:extLst>
      <p:ext uri="{BB962C8B-B14F-4D97-AF65-F5344CB8AC3E}">
        <p14:creationId xmlns:p14="http://schemas.microsoft.com/office/powerpoint/2010/main" val="30255619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257178" y="3081868"/>
            <a:ext cx="2257425" cy="871590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2628903" y="3081868"/>
            <a:ext cx="2257425" cy="871590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EC7DB8EA-FE74-4C7D-8DA3-17CD9FDFBB59}" type="datetimeFigureOut">
              <a:rPr kumimoji="1" lang="ja-JP" altLang="en-US" smtClean="0"/>
              <a:t>2021/8/27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E915E8E-18FE-4F28-A335-025B1FFF2810}" type="slidenum">
              <a:rPr kumimoji="1" lang="ja-JP" altLang="en-US" smtClean="0"/>
              <a:t>‹#›</a:t>
            </a:fld>
            <a:endParaRPr kumimoji="1" lang="ja-JP" altLang="en-US"/>
          </a:p>
        </p:txBody>
      </p:sp>
    </p:spTree>
    <p:extLst>
      <p:ext uri="{BB962C8B-B14F-4D97-AF65-F5344CB8AC3E}">
        <p14:creationId xmlns:p14="http://schemas.microsoft.com/office/powerpoint/2010/main" val="23947140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96699"/>
            <a:ext cx="6172200" cy="1651000"/>
          </a:xfrm>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342903" y="2217385"/>
            <a:ext cx="303014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342903" y="3141486"/>
            <a:ext cx="303014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3483772" y="2217385"/>
            <a:ext cx="303133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3483772" y="3141486"/>
            <a:ext cx="303133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EC7DB8EA-FE74-4C7D-8DA3-17CD9FDFBB59}" type="datetimeFigureOut">
              <a:rPr kumimoji="1" lang="ja-JP" altLang="en-US" smtClean="0"/>
              <a:t>2021/8/27</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DE915E8E-18FE-4F28-A335-025B1FFF2810}" type="slidenum">
              <a:rPr kumimoji="1" lang="ja-JP" altLang="en-US" smtClean="0"/>
              <a:t>‹#›</a:t>
            </a:fld>
            <a:endParaRPr kumimoji="1" lang="ja-JP" altLang="en-US"/>
          </a:p>
        </p:txBody>
      </p:sp>
    </p:spTree>
    <p:extLst>
      <p:ext uri="{BB962C8B-B14F-4D97-AF65-F5344CB8AC3E}">
        <p14:creationId xmlns:p14="http://schemas.microsoft.com/office/powerpoint/2010/main" val="41446664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EC7DB8EA-FE74-4C7D-8DA3-17CD9FDFBB59}" type="datetimeFigureOut">
              <a:rPr kumimoji="1" lang="ja-JP" altLang="en-US" smtClean="0"/>
              <a:t>2021/8/27</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E915E8E-18FE-4F28-A335-025B1FFF2810}" type="slidenum">
              <a:rPr kumimoji="1" lang="ja-JP" altLang="en-US" smtClean="0"/>
              <a:t>‹#›</a:t>
            </a:fld>
            <a:endParaRPr kumimoji="1" lang="ja-JP" altLang="en-US"/>
          </a:p>
        </p:txBody>
      </p:sp>
    </p:spTree>
    <p:extLst>
      <p:ext uri="{BB962C8B-B14F-4D97-AF65-F5344CB8AC3E}">
        <p14:creationId xmlns:p14="http://schemas.microsoft.com/office/powerpoint/2010/main" val="16057753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EC7DB8EA-FE74-4C7D-8DA3-17CD9FDFBB59}" type="datetimeFigureOut">
              <a:rPr kumimoji="1" lang="ja-JP" altLang="en-US" smtClean="0"/>
              <a:t>2021/8/27</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DE915E8E-18FE-4F28-A335-025B1FFF2810}" type="slidenum">
              <a:rPr kumimoji="1" lang="ja-JP" altLang="en-US" smtClean="0"/>
              <a:t>‹#›</a:t>
            </a:fld>
            <a:endParaRPr kumimoji="1" lang="ja-JP" altLang="en-US"/>
          </a:p>
        </p:txBody>
      </p:sp>
    </p:spTree>
    <p:extLst>
      <p:ext uri="{BB962C8B-B14F-4D97-AF65-F5344CB8AC3E}">
        <p14:creationId xmlns:p14="http://schemas.microsoft.com/office/powerpoint/2010/main" val="31244718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3" y="394406"/>
            <a:ext cx="2256235" cy="1678517"/>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2681290" y="394410"/>
            <a:ext cx="3833813" cy="845449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342903" y="2072927"/>
            <a:ext cx="2256235" cy="677598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EC7DB8EA-FE74-4C7D-8DA3-17CD9FDFBB59}" type="datetimeFigureOut">
              <a:rPr kumimoji="1" lang="ja-JP" altLang="en-US" smtClean="0"/>
              <a:t>2021/8/27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E915E8E-18FE-4F28-A335-025B1FFF2810}" type="slidenum">
              <a:rPr kumimoji="1" lang="ja-JP" altLang="en-US" smtClean="0"/>
              <a:t>‹#›</a:t>
            </a:fld>
            <a:endParaRPr kumimoji="1" lang="ja-JP" altLang="en-US"/>
          </a:p>
        </p:txBody>
      </p:sp>
    </p:spTree>
    <p:extLst>
      <p:ext uri="{BB962C8B-B14F-4D97-AF65-F5344CB8AC3E}">
        <p14:creationId xmlns:p14="http://schemas.microsoft.com/office/powerpoint/2010/main" val="32210594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934202"/>
            <a:ext cx="4114800" cy="818622"/>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344216" y="885119"/>
            <a:ext cx="4114800" cy="59436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344216" y="7752824"/>
            <a:ext cx="4114800" cy="116257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EC7DB8EA-FE74-4C7D-8DA3-17CD9FDFBB59}" type="datetimeFigureOut">
              <a:rPr kumimoji="1" lang="ja-JP" altLang="en-US" smtClean="0"/>
              <a:t>2021/8/27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E915E8E-18FE-4F28-A335-025B1FFF2810}" type="slidenum">
              <a:rPr kumimoji="1" lang="ja-JP" altLang="en-US" smtClean="0"/>
              <a:t>‹#›</a:t>
            </a:fld>
            <a:endParaRPr kumimoji="1" lang="ja-JP" altLang="en-US"/>
          </a:p>
        </p:txBody>
      </p:sp>
    </p:spTree>
    <p:extLst>
      <p:ext uri="{BB962C8B-B14F-4D97-AF65-F5344CB8AC3E}">
        <p14:creationId xmlns:p14="http://schemas.microsoft.com/office/powerpoint/2010/main" val="27665581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42900" y="396699"/>
            <a:ext cx="6172200" cy="1651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342900" y="2311405"/>
            <a:ext cx="6172200" cy="6537502"/>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342900" y="9181399"/>
            <a:ext cx="1600200" cy="527402"/>
          </a:xfrm>
          <a:prstGeom prst="rect">
            <a:avLst/>
          </a:prstGeom>
        </p:spPr>
        <p:txBody>
          <a:bodyPr vert="horz" lIns="91440" tIns="45720" rIns="91440" bIns="45720" rtlCol="0" anchor="ctr"/>
          <a:lstStyle>
            <a:lvl1pPr algn="l">
              <a:defRPr sz="1200">
                <a:solidFill>
                  <a:schemeClr val="tx1">
                    <a:tint val="75000"/>
                  </a:schemeClr>
                </a:solidFill>
              </a:defRPr>
            </a:lvl1pPr>
          </a:lstStyle>
          <a:p>
            <a:fld id="{EC7DB8EA-FE74-4C7D-8DA3-17CD9FDFBB59}" type="datetimeFigureOut">
              <a:rPr kumimoji="1" lang="ja-JP" altLang="en-US" smtClean="0"/>
              <a:t>2021/8/27</a:t>
            </a:fld>
            <a:endParaRPr kumimoji="1" lang="ja-JP" altLang="en-US"/>
          </a:p>
        </p:txBody>
      </p:sp>
      <p:sp>
        <p:nvSpPr>
          <p:cNvPr id="5" name="フッター プレースホルダー 4"/>
          <p:cNvSpPr>
            <a:spLocks noGrp="1"/>
          </p:cNvSpPr>
          <p:nvPr>
            <p:ph type="ftr" sz="quarter" idx="3"/>
          </p:nvPr>
        </p:nvSpPr>
        <p:spPr>
          <a:xfrm>
            <a:off x="2343150" y="9181399"/>
            <a:ext cx="2171700" cy="527402"/>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4914900" y="9181399"/>
            <a:ext cx="1600200" cy="527402"/>
          </a:xfrm>
          <a:prstGeom prst="rect">
            <a:avLst/>
          </a:prstGeom>
        </p:spPr>
        <p:txBody>
          <a:bodyPr vert="horz" lIns="91440" tIns="45720" rIns="91440" bIns="45720" rtlCol="0" anchor="ctr"/>
          <a:lstStyle>
            <a:lvl1pPr algn="r">
              <a:defRPr sz="1200">
                <a:solidFill>
                  <a:schemeClr val="tx1">
                    <a:tint val="75000"/>
                  </a:schemeClr>
                </a:solidFill>
              </a:defRPr>
            </a:lvl1pPr>
          </a:lstStyle>
          <a:p>
            <a:fld id="{DE915E8E-18FE-4F28-A335-025B1FFF2810}" type="slidenum">
              <a:rPr kumimoji="1" lang="ja-JP" altLang="en-US" smtClean="0"/>
              <a:t>‹#›</a:t>
            </a:fld>
            <a:endParaRPr kumimoji="1" lang="ja-JP" altLang="en-US"/>
          </a:p>
        </p:txBody>
      </p:sp>
    </p:spTree>
    <p:extLst>
      <p:ext uri="{BB962C8B-B14F-4D97-AF65-F5344CB8AC3E}">
        <p14:creationId xmlns:p14="http://schemas.microsoft.com/office/powerpoint/2010/main" val="230993955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emf"/><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テキスト ボックス 16"/>
          <p:cNvSpPr txBox="1"/>
          <p:nvPr/>
        </p:nvSpPr>
        <p:spPr>
          <a:xfrm>
            <a:off x="-27764" y="9122567"/>
            <a:ext cx="6587797" cy="515526"/>
          </a:xfrm>
          <a:prstGeom prst="rect">
            <a:avLst/>
          </a:prstGeom>
          <a:noFill/>
          <a:ln>
            <a:noFill/>
          </a:ln>
        </p:spPr>
        <p:style>
          <a:lnRef idx="2">
            <a:schemeClr val="dk1"/>
          </a:lnRef>
          <a:fillRef idx="1">
            <a:schemeClr val="lt1"/>
          </a:fillRef>
          <a:effectRef idx="0">
            <a:schemeClr val="dk1"/>
          </a:effectRef>
          <a:fontRef idx="minor">
            <a:schemeClr val="dk1"/>
          </a:fontRef>
        </p:style>
        <p:txBody>
          <a:bodyPr wrap="square" rtlCol="0">
            <a:spAutoFit/>
          </a:bodyPr>
          <a:lstStyle/>
          <a:p>
            <a:pPr marL="85725" indent="-85725">
              <a:lnSpc>
                <a:spcPts val="1100"/>
              </a:lnSpc>
            </a:pPr>
            <a:r>
              <a:rPr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en-US" altLang="ja-JP"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２）ここでいう「生産性」とは、企業の決算書類から算出した、労働者１人当たりの付加価値を指します。</a:t>
            </a:r>
            <a:endParaRPr lang="en-US" altLang="ja-JP"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85725" indent="-85725">
              <a:lnSpc>
                <a:spcPts val="1100"/>
              </a:lnSpc>
            </a:pPr>
            <a:r>
              <a:rPr lang="ja-JP" altLang="en-US"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助成金</a:t>
            </a:r>
            <a:r>
              <a:rPr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の支給申請時の直近の決算書類に基づく生産性と、その３年度前の決算書類に基づく生産性を比較し、</a:t>
            </a:r>
            <a:r>
              <a:rPr lang="ja-JP" altLang="en-US"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伸び率</a:t>
            </a:r>
            <a:endParaRPr lang="en-US" altLang="ja-JP"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85725" indent="-85725">
              <a:lnSpc>
                <a:spcPts val="1100"/>
              </a:lnSpc>
            </a:pPr>
            <a:r>
              <a:rPr lang="ja-JP" altLang="en-US"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が</a:t>
            </a:r>
            <a:r>
              <a:rPr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一定水準を超えている場合等に、加算して支給されます。</a:t>
            </a:r>
            <a:endParaRPr lang="en-US" altLang="ja-JP"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2" name="角丸四角形 21"/>
          <p:cNvSpPr/>
          <p:nvPr/>
        </p:nvSpPr>
        <p:spPr>
          <a:xfrm>
            <a:off x="7438" y="17121"/>
            <a:ext cx="6829236" cy="749448"/>
          </a:xfrm>
          <a:prstGeom prst="roundRect">
            <a:avLst>
              <a:gd name="adj" fmla="val 15848"/>
            </a:avLst>
          </a:prstGeom>
          <a:solidFill>
            <a:srgbClr val="00B0F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tIns="72000" bIns="36000" rtlCol="0" anchor="t"/>
          <a:lstStyle/>
          <a:p>
            <a:r>
              <a:rPr kumimoji="1" lang="ja-JP" altLang="en-US" sz="1600" dirty="0" smtClean="0">
                <a:solidFill>
                  <a:schemeClr val="bg1"/>
                </a:solidFill>
                <a:latin typeface="HGP創英角ﾎﾟｯﾌﾟ体" panose="040B0A00000000000000" pitchFamily="50" charset="-128"/>
                <a:ea typeface="HGP創英角ﾎﾟｯﾌﾟ体" panose="040B0A00000000000000" pitchFamily="50" charset="-128"/>
                <a:cs typeface="Meiryo UI" panose="020B0604030504040204" pitchFamily="50" charset="-128"/>
              </a:rPr>
              <a:t>令和</a:t>
            </a:r>
            <a:r>
              <a:rPr kumimoji="1" lang="en-US" altLang="ja-JP" sz="1600" dirty="0" smtClean="0">
                <a:solidFill>
                  <a:schemeClr val="bg1"/>
                </a:solidFill>
                <a:latin typeface="HGP創英角ﾎﾟｯﾌﾟ体" panose="040B0A00000000000000" pitchFamily="50" charset="-128"/>
                <a:ea typeface="HGP創英角ﾎﾟｯﾌﾟ体" panose="040B0A00000000000000" pitchFamily="50" charset="-128"/>
                <a:cs typeface="Meiryo UI" panose="020B0604030504040204" pitchFamily="50" charset="-128"/>
              </a:rPr>
              <a:t>3</a:t>
            </a:r>
            <a:r>
              <a:rPr kumimoji="1" lang="ja-JP" altLang="en-US" sz="1600" dirty="0" smtClean="0">
                <a:solidFill>
                  <a:schemeClr val="bg1"/>
                </a:solidFill>
                <a:latin typeface="HGP創英角ﾎﾟｯﾌﾟ体" panose="040B0A00000000000000" pitchFamily="50" charset="-128"/>
                <a:ea typeface="HGP創英角ﾎﾟｯﾌﾟ体" panose="040B0A00000000000000" pitchFamily="50" charset="-128"/>
                <a:cs typeface="Meiryo UI" panose="020B0604030504040204" pitchFamily="50" charset="-128"/>
              </a:rPr>
              <a:t>年</a:t>
            </a:r>
            <a:r>
              <a:rPr kumimoji="1" lang="en-US" altLang="ja-JP" sz="1600" dirty="0" smtClean="0">
                <a:solidFill>
                  <a:schemeClr val="bg1"/>
                </a:solidFill>
                <a:latin typeface="HGP創英角ﾎﾟｯﾌﾟ体" panose="040B0A00000000000000" pitchFamily="50" charset="-128"/>
                <a:ea typeface="HGP創英角ﾎﾟｯﾌﾟ体" panose="040B0A00000000000000" pitchFamily="50" charset="-128"/>
                <a:cs typeface="Meiryo UI" panose="020B0604030504040204" pitchFamily="50" charset="-128"/>
              </a:rPr>
              <a:t>8</a:t>
            </a:r>
            <a:r>
              <a:rPr kumimoji="1" lang="ja-JP" altLang="en-US" sz="1600" dirty="0" smtClean="0">
                <a:solidFill>
                  <a:schemeClr val="bg1"/>
                </a:solidFill>
                <a:latin typeface="HGP創英角ﾎﾟｯﾌﾟ体" panose="040B0A00000000000000" pitchFamily="50" charset="-128"/>
                <a:ea typeface="HGP創英角ﾎﾟｯﾌﾟ体" panose="040B0A00000000000000" pitchFamily="50" charset="-128"/>
                <a:cs typeface="Meiryo UI" panose="020B0604030504040204" pitchFamily="50" charset="-128"/>
              </a:rPr>
              <a:t>月から　　　　　　　　</a:t>
            </a:r>
            <a:r>
              <a:rPr kumimoji="1" lang="ja-JP" altLang="en-US" sz="1600" dirty="0" smtClean="0">
                <a:solidFill>
                  <a:srgbClr val="FF0000"/>
                </a:solidFill>
                <a:latin typeface="HGP創英角ﾎﾟｯﾌﾟ体" panose="040B0A00000000000000" pitchFamily="50" charset="-128"/>
                <a:ea typeface="HGP創英角ﾎﾟｯﾌﾟ体" panose="040B0A00000000000000" pitchFamily="50" charset="-128"/>
                <a:cs typeface="Meiryo UI" panose="020B0604030504040204" pitchFamily="50" charset="-128"/>
              </a:rPr>
              <a:t>　</a:t>
            </a:r>
            <a:r>
              <a:rPr kumimoji="1" lang="ja-JP" altLang="en-US" sz="1600" b="1" dirty="0" smtClean="0">
                <a:solidFill>
                  <a:srgbClr val="FF0000"/>
                </a:solidFill>
                <a:latin typeface="HGP創英角ﾎﾟｯﾌﾟ体" panose="040B0A00000000000000" pitchFamily="50" charset="-128"/>
                <a:ea typeface="HGP創英角ﾎﾟｯﾌﾟ体" panose="040B0A00000000000000" pitchFamily="50" charset="-128"/>
                <a:cs typeface="Meiryo UI" panose="020B0604030504040204" pitchFamily="50" charset="-128"/>
              </a:rPr>
              <a:t>　　</a:t>
            </a:r>
            <a:endParaRPr kumimoji="1" lang="en-US" altLang="ja-JP" sz="1600" dirty="0" smtClean="0">
              <a:solidFill>
                <a:srgbClr val="FF0000"/>
              </a:solidFill>
              <a:latin typeface="HGP創英角ﾎﾟｯﾌﾟ体" panose="040B0A00000000000000" pitchFamily="50" charset="-128"/>
              <a:ea typeface="HGP創英角ﾎﾟｯﾌﾟ体" panose="040B0A00000000000000" pitchFamily="50" charset="-128"/>
              <a:cs typeface="Meiryo UI" panose="020B0604030504040204" pitchFamily="50" charset="-128"/>
            </a:endParaRPr>
          </a:p>
          <a:p>
            <a:pPr algn="ctr"/>
            <a:r>
              <a:rPr kumimoji="1" lang="ja-JP" altLang="en-US" sz="2000" dirty="0" smtClean="0">
                <a:solidFill>
                  <a:schemeClr val="bg1"/>
                </a:solidFill>
                <a:latin typeface="HGP創英角ﾎﾟｯﾌﾟ体" panose="040B0A00000000000000" pitchFamily="50" charset="-128"/>
                <a:ea typeface="HGP創英角ﾎﾟｯﾌﾟ体" panose="040B0A00000000000000" pitchFamily="50" charset="-128"/>
                <a:cs typeface="Meiryo UI" panose="020B0604030504040204" pitchFamily="50" charset="-128"/>
              </a:rPr>
              <a:t>「業務改善助成金」</a:t>
            </a:r>
            <a:r>
              <a:rPr lang="ja-JP" altLang="en-US" sz="2000" dirty="0" smtClean="0">
                <a:solidFill>
                  <a:schemeClr val="bg1"/>
                </a:solidFill>
                <a:latin typeface="HGP創英角ﾎﾟｯﾌﾟ体" panose="040B0A00000000000000" pitchFamily="50" charset="-128"/>
                <a:ea typeface="HGP創英角ﾎﾟｯﾌﾟ体" panose="040B0A00000000000000" pitchFamily="50" charset="-128"/>
                <a:cs typeface="Meiryo UI" panose="020B0604030504040204" pitchFamily="50" charset="-128"/>
              </a:rPr>
              <a:t>の要件緩和・拡充を実施しています</a:t>
            </a:r>
            <a:endParaRPr kumimoji="1" lang="en-US" altLang="ja-JP" sz="2000" dirty="0" smtClean="0">
              <a:solidFill>
                <a:schemeClr val="bg1"/>
              </a:solidFill>
              <a:latin typeface="HGP創英角ﾎﾟｯﾌﾟ体" panose="040B0A00000000000000" pitchFamily="50" charset="-128"/>
              <a:ea typeface="HGP創英角ﾎﾟｯﾌﾟ体" panose="040B0A00000000000000" pitchFamily="50" charset="-128"/>
              <a:cs typeface="Meiryo UI" panose="020B0604030504040204" pitchFamily="50" charset="-128"/>
            </a:endParaRPr>
          </a:p>
        </p:txBody>
      </p:sp>
      <p:sp>
        <p:nvSpPr>
          <p:cNvPr id="20" name="テキスト ボックス 19"/>
          <p:cNvSpPr txBox="1"/>
          <p:nvPr/>
        </p:nvSpPr>
        <p:spPr>
          <a:xfrm>
            <a:off x="340491" y="9591809"/>
            <a:ext cx="6248574" cy="323165"/>
          </a:xfrm>
          <a:prstGeom prst="rect">
            <a:avLst/>
          </a:prstGeom>
          <a:noFill/>
        </p:spPr>
        <p:txBody>
          <a:bodyPr wrap="square" rtlCol="0">
            <a:spAutoFit/>
          </a:bodyPr>
          <a:lstStyle/>
          <a:p>
            <a:pPr>
              <a:lnSpc>
                <a:spcPts val="1800"/>
              </a:lnSpc>
            </a:pP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○助成金受給の流れや申請先等については裏面をご覧ください</a:t>
            </a:r>
            <a:r>
              <a:rPr lang="ja-JP" altLang="en-US" sz="1300" dirty="0" smtClean="0">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300"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5" name="テキスト ボックス 24"/>
          <p:cNvSpPr txBox="1"/>
          <p:nvPr/>
        </p:nvSpPr>
        <p:spPr>
          <a:xfrm>
            <a:off x="6175205" y="5871462"/>
            <a:ext cx="591840" cy="338554"/>
          </a:xfrm>
          <a:prstGeom prst="rect">
            <a:avLst/>
          </a:prstGeom>
          <a:noFill/>
        </p:spPr>
        <p:txBody>
          <a:bodyPr wrap="square" rtlCol="0">
            <a:spAutoFit/>
          </a:bodyPr>
          <a:lstStyle/>
          <a:p>
            <a:r>
              <a:rPr lang="ja-JP" altLang="en-US" sz="800" b="1" dirty="0">
                <a:latin typeface="メイリオ" panose="020B0604030504040204" pitchFamily="50" charset="-128"/>
                <a:ea typeface="メイリオ" panose="020B0604030504040204" pitchFamily="50" charset="-128"/>
                <a:cs typeface="メイリオ" panose="020B0604030504040204" pitchFamily="50" charset="-128"/>
              </a:rPr>
              <a:t>（</a:t>
            </a:r>
            <a:r>
              <a:rPr lang="en-US" altLang="ja-JP" sz="800" b="1" dirty="0" smtClean="0">
                <a:latin typeface="メイリオ" panose="020B0604030504040204" pitchFamily="50" charset="-128"/>
                <a:ea typeface="メイリオ" panose="020B0604030504040204" pitchFamily="50" charset="-128"/>
                <a:cs typeface="メイリオ" panose="020B0604030504040204" pitchFamily="50" charset="-128"/>
              </a:rPr>
              <a:t>※1</a:t>
            </a:r>
            <a:r>
              <a:rPr lang="ja-JP" altLang="en-US" sz="800" b="1" dirty="0" smtClean="0">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800" b="1" dirty="0">
              <a:latin typeface="メイリオ" panose="020B0604030504040204" pitchFamily="50" charset="-128"/>
              <a:ea typeface="メイリオ" panose="020B0604030504040204" pitchFamily="50" charset="-128"/>
              <a:cs typeface="メイリオ" panose="020B0604030504040204" pitchFamily="50" charset="-128"/>
            </a:endParaRPr>
          </a:p>
          <a:p>
            <a:endParaRPr lang="ja-JP" altLang="en-US" sz="8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5" name="テキスト ボックス 34"/>
          <p:cNvSpPr txBox="1"/>
          <p:nvPr/>
        </p:nvSpPr>
        <p:spPr>
          <a:xfrm>
            <a:off x="6264113" y="5356220"/>
            <a:ext cx="591840" cy="338554"/>
          </a:xfrm>
          <a:prstGeom prst="rect">
            <a:avLst/>
          </a:prstGeom>
          <a:noFill/>
        </p:spPr>
        <p:txBody>
          <a:bodyPr wrap="square" rtlCol="0">
            <a:spAutoFit/>
          </a:bodyPr>
          <a:lstStyle/>
          <a:p>
            <a:r>
              <a:rPr lang="ja-JP" altLang="en-US" sz="800" b="1" dirty="0">
                <a:latin typeface="メイリオ" panose="020B0604030504040204" pitchFamily="50" charset="-128"/>
                <a:ea typeface="メイリオ" panose="020B0604030504040204" pitchFamily="50" charset="-128"/>
                <a:cs typeface="メイリオ" panose="020B0604030504040204" pitchFamily="50" charset="-128"/>
              </a:rPr>
              <a:t>（</a:t>
            </a:r>
            <a:r>
              <a:rPr lang="en-US" altLang="ja-JP" sz="800" b="1" dirty="0" smtClean="0">
                <a:latin typeface="メイリオ" panose="020B0604030504040204" pitchFamily="50" charset="-128"/>
                <a:ea typeface="メイリオ" panose="020B0604030504040204" pitchFamily="50" charset="-128"/>
                <a:cs typeface="メイリオ" panose="020B0604030504040204" pitchFamily="50" charset="-128"/>
              </a:rPr>
              <a:t>※</a:t>
            </a:r>
            <a:r>
              <a:rPr lang="en-US" altLang="ja-JP" sz="800" b="1" dirty="0">
                <a:latin typeface="メイリオ" panose="020B0604030504040204" pitchFamily="50" charset="-128"/>
                <a:ea typeface="メイリオ" panose="020B0604030504040204" pitchFamily="50" charset="-128"/>
                <a:cs typeface="メイリオ" panose="020B0604030504040204" pitchFamily="50" charset="-128"/>
              </a:rPr>
              <a:t>2</a:t>
            </a:r>
            <a:r>
              <a:rPr lang="ja-JP" altLang="en-US" sz="800" b="1" dirty="0" smtClean="0">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800" b="1" dirty="0">
              <a:latin typeface="メイリオ" panose="020B0604030504040204" pitchFamily="50" charset="-128"/>
              <a:ea typeface="メイリオ" panose="020B0604030504040204" pitchFamily="50" charset="-128"/>
              <a:cs typeface="メイリオ" panose="020B0604030504040204" pitchFamily="50" charset="-128"/>
            </a:endParaRPr>
          </a:p>
          <a:p>
            <a:endParaRPr lang="ja-JP" altLang="en-US" sz="8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9" name="テキスト ボックス 28"/>
          <p:cNvSpPr txBox="1"/>
          <p:nvPr/>
        </p:nvSpPr>
        <p:spPr>
          <a:xfrm>
            <a:off x="6132193" y="6942286"/>
            <a:ext cx="591840" cy="215444"/>
          </a:xfrm>
          <a:prstGeom prst="rect">
            <a:avLst/>
          </a:prstGeom>
          <a:noFill/>
        </p:spPr>
        <p:txBody>
          <a:bodyPr wrap="square" rtlCol="0">
            <a:spAutoFit/>
          </a:bodyPr>
          <a:lstStyle/>
          <a:p>
            <a:r>
              <a:rPr lang="ja-JP" altLang="en-US" sz="800" b="1" dirty="0">
                <a:latin typeface="メイリオ" panose="020B0604030504040204" pitchFamily="50" charset="-128"/>
                <a:ea typeface="メイリオ" panose="020B0604030504040204" pitchFamily="50" charset="-128"/>
                <a:cs typeface="メイリオ" panose="020B0604030504040204" pitchFamily="50" charset="-128"/>
              </a:rPr>
              <a:t>（</a:t>
            </a:r>
            <a:r>
              <a:rPr lang="en-US" altLang="ja-JP" sz="800" b="1" dirty="0" smtClean="0">
                <a:latin typeface="メイリオ" panose="020B0604030504040204" pitchFamily="50" charset="-128"/>
                <a:ea typeface="メイリオ" panose="020B0604030504040204" pitchFamily="50" charset="-128"/>
                <a:cs typeface="メイリオ" panose="020B0604030504040204" pitchFamily="50" charset="-128"/>
              </a:rPr>
              <a:t>※1</a:t>
            </a:r>
            <a:r>
              <a:rPr lang="ja-JP" altLang="en-US" sz="800" b="1" dirty="0" smtClean="0">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8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1" name="テキスト ボックス 30"/>
          <p:cNvSpPr txBox="1"/>
          <p:nvPr/>
        </p:nvSpPr>
        <p:spPr>
          <a:xfrm>
            <a:off x="4603773" y="2473402"/>
            <a:ext cx="2255277" cy="253916"/>
          </a:xfrm>
          <a:prstGeom prst="rect">
            <a:avLst/>
          </a:prstGeom>
          <a:noFill/>
        </p:spPr>
        <p:txBody>
          <a:bodyPr wrap="square" rtlCol="0">
            <a:spAutoFit/>
          </a:bodyPr>
          <a:lstStyle/>
          <a:p>
            <a:r>
              <a:rPr lang="en-US" altLang="ja-JP" sz="1050" u="sng"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50" u="sng"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申請期限：令和４年１月３１日</a:t>
            </a:r>
            <a:endParaRPr kumimoji="1" lang="ja-JP" altLang="en-US" sz="1050" dirty="0">
              <a:solidFill>
                <a:srgbClr val="FF0000"/>
              </a:solidFill>
            </a:endParaRPr>
          </a:p>
        </p:txBody>
      </p:sp>
      <p:graphicFrame>
        <p:nvGraphicFramePr>
          <p:cNvPr id="3" name="表 2"/>
          <p:cNvGraphicFramePr>
            <a:graphicFrameLocks noGrp="1"/>
          </p:cNvGraphicFramePr>
          <p:nvPr>
            <p:extLst>
              <p:ext uri="{D42A27DB-BD31-4B8C-83A1-F6EECF244321}">
                <p14:modId xmlns:p14="http://schemas.microsoft.com/office/powerpoint/2010/main" val="2942883917"/>
              </p:ext>
            </p:extLst>
          </p:nvPr>
        </p:nvGraphicFramePr>
        <p:xfrm>
          <a:off x="155928" y="2664271"/>
          <a:ext cx="6617700" cy="5918208"/>
        </p:xfrm>
        <a:graphic>
          <a:graphicData uri="http://schemas.openxmlformats.org/drawingml/2006/table">
            <a:tbl>
              <a:tblPr firstRow="1" bandRow="1">
                <a:tableStyleId>{5C22544A-7EE6-4342-B048-85BDC9FD1C3A}</a:tableStyleId>
              </a:tblPr>
              <a:tblGrid>
                <a:gridCol w="924939">
                  <a:extLst>
                    <a:ext uri="{9D8B030D-6E8A-4147-A177-3AD203B41FA5}">
                      <a16:colId xmlns:a16="http://schemas.microsoft.com/office/drawing/2014/main" xmlns="" val="2164628594"/>
                    </a:ext>
                  </a:extLst>
                </a:gridCol>
                <a:gridCol w="482905">
                  <a:extLst>
                    <a:ext uri="{9D8B030D-6E8A-4147-A177-3AD203B41FA5}">
                      <a16:colId xmlns:a16="http://schemas.microsoft.com/office/drawing/2014/main" xmlns="" val="3769970442"/>
                    </a:ext>
                  </a:extLst>
                </a:gridCol>
                <a:gridCol w="1224136">
                  <a:extLst>
                    <a:ext uri="{9D8B030D-6E8A-4147-A177-3AD203B41FA5}">
                      <a16:colId xmlns:a16="http://schemas.microsoft.com/office/drawing/2014/main" xmlns="" val="1189681102"/>
                    </a:ext>
                  </a:extLst>
                </a:gridCol>
                <a:gridCol w="864096">
                  <a:extLst>
                    <a:ext uri="{9D8B030D-6E8A-4147-A177-3AD203B41FA5}">
                      <a16:colId xmlns:a16="http://schemas.microsoft.com/office/drawing/2014/main" xmlns="" val="118590140"/>
                    </a:ext>
                  </a:extLst>
                </a:gridCol>
                <a:gridCol w="1584176">
                  <a:extLst>
                    <a:ext uri="{9D8B030D-6E8A-4147-A177-3AD203B41FA5}">
                      <a16:colId xmlns:a16="http://schemas.microsoft.com/office/drawing/2014/main" xmlns="" val="3157453720"/>
                    </a:ext>
                  </a:extLst>
                </a:gridCol>
                <a:gridCol w="1537448">
                  <a:extLst>
                    <a:ext uri="{9D8B030D-6E8A-4147-A177-3AD203B41FA5}">
                      <a16:colId xmlns:a16="http://schemas.microsoft.com/office/drawing/2014/main" xmlns="" val="3721400403"/>
                    </a:ext>
                  </a:extLst>
                </a:gridCol>
              </a:tblGrid>
              <a:tr h="455608">
                <a:tc>
                  <a:txBody>
                    <a:bodyPr/>
                    <a:lstStyle/>
                    <a:p>
                      <a:pPr algn="ctr" latinLnBrk="1">
                        <a:lnSpc>
                          <a:spcPts val="1400"/>
                        </a:lnSpc>
                        <a:spcAft>
                          <a:spcPts val="0"/>
                        </a:spcAft>
                      </a:pPr>
                      <a:r>
                        <a:rPr lang="ja-JP" sz="1100" b="1" spc="55" dirty="0" smtClean="0">
                          <a:solidFill>
                            <a:schemeClr val="bg1"/>
                          </a:solidFill>
                          <a:effectLst/>
                          <a:latin typeface="HGP創英角ﾎﾟｯﾌﾟ体" panose="040B0A00000000000000" pitchFamily="50" charset="-128"/>
                          <a:ea typeface="HGP創英角ﾎﾟｯﾌﾟ体" panose="040B0A00000000000000" pitchFamily="50" charset="-128"/>
                          <a:cs typeface="Times New Roman" panose="02020603050405020304" pitchFamily="18" charset="0"/>
                        </a:rPr>
                        <a:t>コース</a:t>
                      </a:r>
                      <a:r>
                        <a:rPr lang="ja-JP" altLang="en-US" sz="1100" b="1" spc="55" dirty="0" smtClean="0">
                          <a:solidFill>
                            <a:schemeClr val="bg1"/>
                          </a:solidFill>
                          <a:effectLst/>
                          <a:latin typeface="HGP創英角ﾎﾟｯﾌﾟ体" panose="040B0A00000000000000" pitchFamily="50" charset="-128"/>
                          <a:ea typeface="HGP創英角ﾎﾟｯﾌﾟ体" panose="040B0A00000000000000" pitchFamily="50" charset="-128"/>
                          <a:cs typeface="Times New Roman" panose="02020603050405020304" pitchFamily="18" charset="0"/>
                        </a:rPr>
                        <a:t>区分</a:t>
                      </a:r>
                      <a:endParaRPr lang="ja-JP" sz="1100" spc="55" dirty="0">
                        <a:solidFill>
                          <a:schemeClr val="bg1"/>
                        </a:solidFill>
                        <a:effectLst/>
                        <a:latin typeface="HGP創英角ﾎﾟｯﾌﾟ体" panose="040B0A00000000000000" pitchFamily="50" charset="-128"/>
                        <a:ea typeface="HGP創英角ﾎﾟｯﾌﾟ体" panose="040B0A00000000000000" pitchFamily="50" charset="-128"/>
                        <a:cs typeface="Times New Roman" panose="02020603050405020304" pitchFamily="18" charset="0"/>
                      </a:endParaRPr>
                    </a:p>
                  </a:txBody>
                  <a:tcPr marL="45720" marR="45720" marT="9525" marB="0" anchor="ctr">
                    <a:lnL w="12700" cap="flat" cmpd="sng" algn="ctr">
                      <a:solidFill>
                        <a:schemeClr val="tx1"/>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00B0F0"/>
                    </a:solidFill>
                  </a:tcPr>
                </a:tc>
                <a:tc>
                  <a:txBody>
                    <a:bodyPr/>
                    <a:lstStyle/>
                    <a:p>
                      <a:pPr marL="0" marR="0" lvl="0" indent="0" algn="ctr" defTabSz="914400" rtl="0" eaLnBrk="1" fontAlgn="auto" latinLnBrk="1" hangingPunct="1">
                        <a:lnSpc>
                          <a:spcPts val="1400"/>
                        </a:lnSpc>
                        <a:spcBef>
                          <a:spcPts val="0"/>
                        </a:spcBef>
                        <a:spcAft>
                          <a:spcPts val="0"/>
                        </a:spcAft>
                        <a:buClrTx/>
                        <a:buSzTx/>
                        <a:buFontTx/>
                        <a:buNone/>
                        <a:tabLst/>
                        <a:defRPr/>
                      </a:pPr>
                      <a:r>
                        <a:rPr lang="ja-JP" altLang="en-US" sz="1100" spc="55" dirty="0" smtClean="0">
                          <a:solidFill>
                            <a:schemeClr val="bg1"/>
                          </a:solidFill>
                          <a:effectLst/>
                          <a:latin typeface="HGP創英角ﾎﾟｯﾌﾟ体" panose="040B0A00000000000000" pitchFamily="50" charset="-128"/>
                          <a:ea typeface="HGP創英角ﾎﾟｯﾌﾟ体" panose="040B0A00000000000000" pitchFamily="50" charset="-128"/>
                          <a:cs typeface="Times New Roman" panose="02020603050405020304" pitchFamily="18" charset="0"/>
                        </a:rPr>
                        <a:t>引上げ額</a:t>
                      </a:r>
                      <a:endParaRPr lang="ja-JP" altLang="ja-JP" sz="1100" spc="55" dirty="0" smtClean="0">
                        <a:solidFill>
                          <a:schemeClr val="bg1"/>
                        </a:solidFill>
                        <a:effectLst/>
                        <a:latin typeface="HGP創英角ﾎﾟｯﾌﾟ体" panose="040B0A00000000000000" pitchFamily="50" charset="-128"/>
                        <a:ea typeface="HGP創英角ﾎﾟｯﾌﾟ体" panose="040B0A00000000000000" pitchFamily="50" charset="-128"/>
                        <a:cs typeface="Times New Roman" panose="02020603050405020304" pitchFamily="18" charset="0"/>
                      </a:endParaRPr>
                    </a:p>
                  </a:txBody>
                  <a:tcPr marL="45720" marR="45720" marT="9525"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00B0F0"/>
                    </a:solidFill>
                  </a:tcPr>
                </a:tc>
                <a:tc>
                  <a:txBody>
                    <a:bodyPr/>
                    <a:lstStyle/>
                    <a:p>
                      <a:pPr algn="ctr" latinLnBrk="1">
                        <a:lnSpc>
                          <a:spcPts val="1400"/>
                        </a:lnSpc>
                        <a:spcAft>
                          <a:spcPts val="0"/>
                        </a:spcAft>
                      </a:pPr>
                      <a:r>
                        <a:rPr lang="ja-JP" sz="1100" b="1" spc="55" dirty="0">
                          <a:solidFill>
                            <a:schemeClr val="bg1"/>
                          </a:solidFill>
                          <a:effectLst/>
                          <a:latin typeface="HGP創英角ﾎﾟｯﾌﾟ体" panose="040B0A00000000000000" pitchFamily="50" charset="-128"/>
                          <a:ea typeface="HGP創英角ﾎﾟｯﾌﾟ体" panose="040B0A00000000000000" pitchFamily="50" charset="-128"/>
                          <a:cs typeface="Times New Roman" panose="02020603050405020304" pitchFamily="18" charset="0"/>
                        </a:rPr>
                        <a:t>引き上げる</a:t>
                      </a:r>
                      <a:endParaRPr lang="ja-JP" sz="1100" spc="55" dirty="0">
                        <a:solidFill>
                          <a:schemeClr val="bg1"/>
                        </a:solidFill>
                        <a:effectLst/>
                        <a:latin typeface="HGP創英角ﾎﾟｯﾌﾟ体" panose="040B0A00000000000000" pitchFamily="50" charset="-128"/>
                        <a:ea typeface="HGP創英角ﾎﾟｯﾌﾟ体" panose="040B0A00000000000000" pitchFamily="50" charset="-128"/>
                        <a:cs typeface="Times New Roman" panose="02020603050405020304" pitchFamily="18" charset="0"/>
                      </a:endParaRPr>
                    </a:p>
                    <a:p>
                      <a:pPr algn="ctr" latinLnBrk="1">
                        <a:lnSpc>
                          <a:spcPts val="1400"/>
                        </a:lnSpc>
                        <a:spcAft>
                          <a:spcPts val="0"/>
                        </a:spcAft>
                      </a:pPr>
                      <a:r>
                        <a:rPr lang="ja-JP" sz="1100" b="1" spc="55" dirty="0">
                          <a:solidFill>
                            <a:schemeClr val="bg1"/>
                          </a:solidFill>
                          <a:effectLst/>
                          <a:latin typeface="HGP創英角ﾎﾟｯﾌﾟ体" panose="040B0A00000000000000" pitchFamily="50" charset="-128"/>
                          <a:ea typeface="HGP創英角ﾎﾟｯﾌﾟ体" panose="040B0A00000000000000" pitchFamily="50" charset="-128"/>
                          <a:cs typeface="Times New Roman" panose="02020603050405020304" pitchFamily="18" charset="0"/>
                        </a:rPr>
                        <a:t>労働者数</a:t>
                      </a:r>
                      <a:endParaRPr lang="ja-JP" sz="1100" spc="55" dirty="0">
                        <a:solidFill>
                          <a:schemeClr val="bg1"/>
                        </a:solidFill>
                        <a:effectLst/>
                        <a:latin typeface="HGP創英角ﾎﾟｯﾌﾟ体" panose="040B0A00000000000000" pitchFamily="50" charset="-128"/>
                        <a:ea typeface="HGP創英角ﾎﾟｯﾌﾟ体" panose="040B0A00000000000000" pitchFamily="50" charset="-128"/>
                        <a:cs typeface="Times New Roman" panose="02020603050405020304" pitchFamily="18" charset="0"/>
                      </a:endParaRPr>
                    </a:p>
                  </a:txBody>
                  <a:tcPr marL="45720" marR="45720" marT="9525"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00B0F0"/>
                    </a:solidFill>
                  </a:tcPr>
                </a:tc>
                <a:tc>
                  <a:txBody>
                    <a:bodyPr/>
                    <a:lstStyle/>
                    <a:p>
                      <a:pPr algn="ctr" latinLnBrk="1">
                        <a:lnSpc>
                          <a:spcPts val="1400"/>
                        </a:lnSpc>
                        <a:spcAft>
                          <a:spcPts val="0"/>
                        </a:spcAft>
                      </a:pPr>
                      <a:r>
                        <a:rPr lang="ja-JP" sz="1100" b="1" spc="55" dirty="0">
                          <a:solidFill>
                            <a:schemeClr val="bg1"/>
                          </a:solidFill>
                          <a:effectLst/>
                          <a:latin typeface="HGP創英角ﾎﾟｯﾌﾟ体" panose="040B0A00000000000000" pitchFamily="50" charset="-128"/>
                          <a:ea typeface="HGP創英角ﾎﾟｯﾌﾟ体" panose="040B0A00000000000000" pitchFamily="50" charset="-128"/>
                          <a:cs typeface="Times New Roman" panose="02020603050405020304" pitchFamily="18" charset="0"/>
                        </a:rPr>
                        <a:t>助成</a:t>
                      </a:r>
                      <a:endParaRPr lang="ja-JP" sz="1100" spc="55" dirty="0">
                        <a:solidFill>
                          <a:schemeClr val="bg1"/>
                        </a:solidFill>
                        <a:effectLst/>
                        <a:latin typeface="HGP創英角ﾎﾟｯﾌﾟ体" panose="040B0A00000000000000" pitchFamily="50" charset="-128"/>
                        <a:ea typeface="HGP創英角ﾎﾟｯﾌﾟ体" panose="040B0A00000000000000" pitchFamily="50" charset="-128"/>
                        <a:cs typeface="Times New Roman" panose="02020603050405020304" pitchFamily="18" charset="0"/>
                      </a:endParaRPr>
                    </a:p>
                    <a:p>
                      <a:pPr algn="ctr" latinLnBrk="1">
                        <a:lnSpc>
                          <a:spcPts val="1400"/>
                        </a:lnSpc>
                        <a:spcAft>
                          <a:spcPts val="0"/>
                        </a:spcAft>
                      </a:pPr>
                      <a:r>
                        <a:rPr lang="ja-JP" sz="1100" b="1" spc="55" dirty="0">
                          <a:solidFill>
                            <a:schemeClr val="bg1"/>
                          </a:solidFill>
                          <a:effectLst/>
                          <a:latin typeface="HGP創英角ﾎﾟｯﾌﾟ体" panose="040B0A00000000000000" pitchFamily="50" charset="-128"/>
                          <a:ea typeface="HGP創英角ﾎﾟｯﾌﾟ体" panose="040B0A00000000000000" pitchFamily="50" charset="-128"/>
                          <a:cs typeface="Times New Roman" panose="02020603050405020304" pitchFamily="18" charset="0"/>
                        </a:rPr>
                        <a:t>上限額</a:t>
                      </a:r>
                      <a:endParaRPr lang="ja-JP" sz="1100" spc="55" dirty="0">
                        <a:solidFill>
                          <a:schemeClr val="bg1"/>
                        </a:solidFill>
                        <a:effectLst/>
                        <a:latin typeface="HGP創英角ﾎﾟｯﾌﾟ体" panose="040B0A00000000000000" pitchFamily="50" charset="-128"/>
                        <a:ea typeface="HGP創英角ﾎﾟｯﾌﾟ体" panose="040B0A00000000000000" pitchFamily="50" charset="-128"/>
                        <a:cs typeface="Times New Roman" panose="02020603050405020304" pitchFamily="18" charset="0"/>
                      </a:endParaRPr>
                    </a:p>
                  </a:txBody>
                  <a:tcPr marL="45720" marR="45720" marT="9525"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00B0F0"/>
                    </a:solidFill>
                  </a:tcPr>
                </a:tc>
                <a:tc>
                  <a:txBody>
                    <a:bodyPr/>
                    <a:lstStyle/>
                    <a:p>
                      <a:pPr algn="ctr" latinLnBrk="1">
                        <a:lnSpc>
                          <a:spcPts val="1400"/>
                        </a:lnSpc>
                        <a:spcAft>
                          <a:spcPts val="0"/>
                        </a:spcAft>
                      </a:pPr>
                      <a:r>
                        <a:rPr lang="ja-JP" sz="1100" b="1" spc="55" dirty="0">
                          <a:solidFill>
                            <a:schemeClr val="bg1"/>
                          </a:solidFill>
                          <a:effectLst/>
                          <a:latin typeface="HGP創英角ﾎﾟｯﾌﾟ体" panose="040B0A00000000000000" pitchFamily="50" charset="-128"/>
                          <a:ea typeface="HGP創英角ﾎﾟｯﾌﾟ体" panose="040B0A00000000000000" pitchFamily="50" charset="-128"/>
                          <a:cs typeface="Times New Roman" panose="02020603050405020304" pitchFamily="18" charset="0"/>
                        </a:rPr>
                        <a:t>助成対象事業場</a:t>
                      </a:r>
                      <a:endParaRPr lang="ja-JP" sz="1100" spc="55" dirty="0">
                        <a:solidFill>
                          <a:schemeClr val="bg1"/>
                        </a:solidFill>
                        <a:effectLst/>
                        <a:latin typeface="HGP創英角ﾎﾟｯﾌﾟ体" panose="040B0A00000000000000" pitchFamily="50" charset="-128"/>
                        <a:ea typeface="HGP創英角ﾎﾟｯﾌﾟ体" panose="040B0A00000000000000" pitchFamily="50" charset="-128"/>
                        <a:cs typeface="Times New Roman" panose="02020603050405020304" pitchFamily="18" charset="0"/>
                      </a:endParaRPr>
                    </a:p>
                  </a:txBody>
                  <a:tcPr marL="45720" marR="45720" marT="9525"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00B0F0"/>
                    </a:solidFill>
                  </a:tcPr>
                </a:tc>
                <a:tc>
                  <a:txBody>
                    <a:bodyPr/>
                    <a:lstStyle/>
                    <a:p>
                      <a:pPr algn="ctr" latinLnBrk="1">
                        <a:lnSpc>
                          <a:spcPts val="1400"/>
                        </a:lnSpc>
                        <a:spcAft>
                          <a:spcPts val="0"/>
                        </a:spcAft>
                      </a:pPr>
                      <a:r>
                        <a:rPr lang="ja-JP" sz="1100" b="1" spc="55" dirty="0">
                          <a:solidFill>
                            <a:schemeClr val="bg1"/>
                          </a:solidFill>
                          <a:effectLst/>
                          <a:latin typeface="HGP創英角ﾎﾟｯﾌﾟ体" panose="040B0A00000000000000" pitchFamily="50" charset="-128"/>
                          <a:ea typeface="HGP創英角ﾎﾟｯﾌﾟ体" panose="040B0A00000000000000" pitchFamily="50" charset="-128"/>
                          <a:cs typeface="Times New Roman" panose="02020603050405020304" pitchFamily="18" charset="0"/>
                        </a:rPr>
                        <a:t>助成率</a:t>
                      </a:r>
                      <a:endParaRPr lang="ja-JP" sz="1100" spc="55" dirty="0">
                        <a:solidFill>
                          <a:schemeClr val="bg1"/>
                        </a:solidFill>
                        <a:effectLst/>
                        <a:latin typeface="HGP創英角ﾎﾟｯﾌﾟ体" panose="040B0A00000000000000" pitchFamily="50" charset="-128"/>
                        <a:ea typeface="HGP創英角ﾎﾟｯﾌﾟ体" panose="040B0A00000000000000" pitchFamily="50" charset="-128"/>
                        <a:cs typeface="Times New Roman" panose="02020603050405020304" pitchFamily="18" charset="0"/>
                      </a:endParaRPr>
                    </a:p>
                  </a:txBody>
                  <a:tcPr marL="45720" marR="45720" marT="9525" marB="0" anchor="ctr">
                    <a:lnL w="9525" cap="flat" cmpd="sng" algn="ctr">
                      <a:solidFill>
                        <a:schemeClr val="bg1">
                          <a:lumMod val="75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00B0F0"/>
                    </a:solidFill>
                  </a:tcPr>
                </a:tc>
                <a:extLst>
                  <a:ext uri="{0D108BD9-81ED-4DB2-BD59-A6C34878D82A}">
                    <a16:rowId xmlns:a16="http://schemas.microsoft.com/office/drawing/2014/main" xmlns="" val="4217803858"/>
                  </a:ext>
                </a:extLst>
              </a:tr>
              <a:tr h="218504">
                <a:tc rowSpan="5">
                  <a:txBody>
                    <a:bodyPr/>
                    <a:lstStyle/>
                    <a:p>
                      <a:pPr algn="ctr"/>
                      <a:r>
                        <a:rPr kumimoji="1" lang="en-US" altLang="ja-JP" sz="1200" b="1" dirty="0" smtClean="0">
                          <a:latin typeface="Meiryo UI" panose="020B0604030504040204" pitchFamily="50" charset="-128"/>
                          <a:ea typeface="Meiryo UI" panose="020B0604030504040204" pitchFamily="50" charset="-128"/>
                        </a:rPr>
                        <a:t>20</a:t>
                      </a:r>
                      <a:r>
                        <a:rPr kumimoji="1" lang="ja-JP" altLang="en-US" sz="1200" b="1" dirty="0" smtClean="0">
                          <a:latin typeface="Meiryo UI" panose="020B0604030504040204" pitchFamily="50" charset="-128"/>
                          <a:ea typeface="Meiryo UI" panose="020B0604030504040204" pitchFamily="50" charset="-128"/>
                        </a:rPr>
                        <a:t>円コース</a:t>
                      </a:r>
                    </a:p>
                  </a:txBody>
                  <a:tcPr anchor="ctr">
                    <a:lnL w="12700" cap="flat" cmpd="sng" algn="ctr">
                      <a:solidFill>
                        <a:schemeClr val="tx1"/>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FEF6F0"/>
                    </a:solidFill>
                  </a:tcPr>
                </a:tc>
                <a:tc rowSpan="5">
                  <a:txBody>
                    <a:bodyPr/>
                    <a:lstStyle/>
                    <a:p>
                      <a:pPr algn="ctr"/>
                      <a:r>
                        <a:rPr kumimoji="1" lang="en-US" altLang="ja-JP" sz="1050" dirty="0" smtClean="0">
                          <a:latin typeface="Meiryo UI" panose="020B0604030504040204" pitchFamily="50" charset="-128"/>
                          <a:ea typeface="Meiryo UI" panose="020B0604030504040204" pitchFamily="50" charset="-128"/>
                        </a:rPr>
                        <a:t>20</a:t>
                      </a:r>
                      <a:r>
                        <a:rPr kumimoji="1" lang="ja-JP" altLang="en-US" sz="1050" dirty="0" smtClean="0">
                          <a:latin typeface="Meiryo UI" panose="020B0604030504040204" pitchFamily="50" charset="-128"/>
                          <a:ea typeface="Meiryo UI" panose="020B0604030504040204" pitchFamily="50" charset="-128"/>
                        </a:rPr>
                        <a:t>円以上</a:t>
                      </a:r>
                    </a:p>
                  </a:txBody>
                  <a:tcPr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FEF6F0"/>
                    </a:solidFill>
                  </a:tcPr>
                </a:tc>
                <a:tc>
                  <a:txBody>
                    <a:bodyPr/>
                    <a:lstStyle/>
                    <a:p>
                      <a:pPr marL="0" marR="0" lvl="0" indent="0" algn="ctr" defTabSz="914400" rtl="0" eaLnBrk="1" fontAlgn="auto" latinLnBrk="1" hangingPunct="1">
                        <a:lnSpc>
                          <a:spcPts val="1400"/>
                        </a:lnSpc>
                        <a:spcBef>
                          <a:spcPts val="0"/>
                        </a:spcBef>
                        <a:spcAft>
                          <a:spcPts val="0"/>
                        </a:spcAft>
                        <a:buClrTx/>
                        <a:buSzTx/>
                        <a:buFontTx/>
                        <a:buNone/>
                        <a:tabLst/>
                        <a:defRPr/>
                      </a:pPr>
                      <a:r>
                        <a:rPr lang="ja-JP" altLang="ja-JP" sz="1050" spc="55" dirty="0" smtClean="0">
                          <a:effectLst/>
                          <a:latin typeface="Meiryo UI" panose="020B0604030504040204" pitchFamily="50" charset="-128"/>
                          <a:ea typeface="Meiryo UI" panose="020B0604030504040204" pitchFamily="50" charset="-128"/>
                          <a:cs typeface="Times New Roman" panose="02020603050405020304" pitchFamily="18" charset="0"/>
                        </a:rPr>
                        <a:t>１人</a:t>
                      </a:r>
                      <a:endParaRPr lang="ja-JP" altLang="ja-JP" sz="1200" spc="55" dirty="0" smtClean="0">
                        <a:effectLst/>
                        <a:latin typeface="Meiryo UI" panose="020B0604030504040204" pitchFamily="50" charset="-128"/>
                        <a:ea typeface="Meiryo UI" panose="020B0604030504040204" pitchFamily="50" charset="-128"/>
                        <a:cs typeface="Times New Roman" panose="02020603050405020304" pitchFamily="18" charset="0"/>
                      </a:endParaRPr>
                    </a:p>
                  </a:txBody>
                  <a:tcPr marL="45720" marR="45720" marT="9525"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FEF6F0"/>
                    </a:solidFill>
                  </a:tcPr>
                </a:tc>
                <a:tc>
                  <a:txBody>
                    <a:bodyPr/>
                    <a:lstStyle/>
                    <a:p>
                      <a:pPr algn="ctr" latinLnBrk="1">
                        <a:lnSpc>
                          <a:spcPts val="1400"/>
                        </a:lnSpc>
                        <a:spcAft>
                          <a:spcPts val="0"/>
                        </a:spcAft>
                      </a:pPr>
                      <a:r>
                        <a:rPr lang="ja-JP" sz="1050" spc="55" dirty="0" smtClean="0">
                          <a:effectLst/>
                          <a:latin typeface="Meiryo UI" panose="020B0604030504040204" pitchFamily="50" charset="-128"/>
                          <a:ea typeface="Meiryo UI" panose="020B0604030504040204" pitchFamily="50" charset="-128"/>
                          <a:cs typeface="Times New Roman" panose="02020603050405020304" pitchFamily="18" charset="0"/>
                        </a:rPr>
                        <a:t>２</a:t>
                      </a:r>
                      <a:r>
                        <a:rPr lang="ja-JP" altLang="en-US" sz="1050" spc="55" dirty="0" smtClean="0">
                          <a:effectLst/>
                          <a:latin typeface="Meiryo UI" panose="020B0604030504040204" pitchFamily="50" charset="-128"/>
                          <a:ea typeface="Meiryo UI" panose="020B0604030504040204" pitchFamily="50" charset="-128"/>
                          <a:cs typeface="Times New Roman" panose="02020603050405020304" pitchFamily="18" charset="0"/>
                        </a:rPr>
                        <a:t>０</a:t>
                      </a:r>
                      <a:r>
                        <a:rPr lang="ja-JP" sz="1050" spc="55" dirty="0" smtClean="0">
                          <a:effectLst/>
                          <a:latin typeface="Meiryo UI" panose="020B0604030504040204" pitchFamily="50" charset="-128"/>
                          <a:ea typeface="Meiryo UI" panose="020B0604030504040204" pitchFamily="50" charset="-128"/>
                          <a:cs typeface="Times New Roman" panose="02020603050405020304" pitchFamily="18" charset="0"/>
                        </a:rPr>
                        <a:t>万円</a:t>
                      </a:r>
                      <a:endParaRPr lang="ja-JP" sz="1200" spc="55"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45720" marR="45720" marT="9525"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FEF6F0"/>
                    </a:solidFill>
                  </a:tcPr>
                </a:tc>
                <a:tc rowSpan="25">
                  <a:txBody>
                    <a:bodyPr/>
                    <a:lstStyle/>
                    <a:p>
                      <a:pPr algn="ctr"/>
                      <a:r>
                        <a:rPr kumimoji="1" lang="ja-JP" altLang="en-US" sz="1050" dirty="0" smtClean="0">
                          <a:latin typeface="Meiryo UI" panose="020B0604030504040204" pitchFamily="50" charset="-128"/>
                          <a:ea typeface="Meiryo UI" panose="020B0604030504040204" pitchFamily="50" charset="-128"/>
                        </a:rPr>
                        <a:t>以下の２つの要件を</a:t>
                      </a:r>
                    </a:p>
                    <a:p>
                      <a:pPr algn="ctr"/>
                      <a:r>
                        <a:rPr kumimoji="1" lang="ja-JP" altLang="en-US" sz="1050" dirty="0" smtClean="0">
                          <a:latin typeface="Meiryo UI" panose="020B0604030504040204" pitchFamily="50" charset="-128"/>
                          <a:ea typeface="Meiryo UI" panose="020B0604030504040204" pitchFamily="50" charset="-128"/>
                        </a:rPr>
                        <a:t>満たす事業場</a:t>
                      </a:r>
                    </a:p>
                    <a:p>
                      <a:pPr algn="ctr"/>
                      <a:endParaRPr kumimoji="1" lang="ja-JP" altLang="en-US" sz="1050" dirty="0" smtClean="0">
                        <a:latin typeface="Meiryo UI" panose="020B0604030504040204" pitchFamily="50" charset="-128"/>
                        <a:ea typeface="Meiryo UI" panose="020B0604030504040204" pitchFamily="50" charset="-128"/>
                      </a:endParaRPr>
                    </a:p>
                    <a:p>
                      <a:pPr algn="ctr"/>
                      <a:r>
                        <a:rPr kumimoji="1" lang="ja-JP" altLang="en-US" sz="1050" dirty="0" smtClean="0">
                          <a:latin typeface="Meiryo UI" panose="020B0604030504040204" pitchFamily="50" charset="-128"/>
                          <a:ea typeface="Meiryo UI" panose="020B0604030504040204" pitchFamily="50" charset="-128"/>
                        </a:rPr>
                        <a:t>・事業場内最低賃金と</a:t>
                      </a:r>
                    </a:p>
                    <a:p>
                      <a:pPr algn="ctr"/>
                      <a:r>
                        <a:rPr kumimoji="1" lang="ja-JP" altLang="en-US" sz="1050" dirty="0" smtClean="0">
                          <a:latin typeface="Meiryo UI" panose="020B0604030504040204" pitchFamily="50" charset="-128"/>
                          <a:ea typeface="Meiryo UI" panose="020B0604030504040204" pitchFamily="50" charset="-128"/>
                        </a:rPr>
                        <a:t> 地域別最低賃金の</a:t>
                      </a:r>
                      <a:endParaRPr kumimoji="1" lang="en-US" altLang="ja-JP" sz="1050" dirty="0" smtClean="0">
                        <a:latin typeface="Meiryo UI" panose="020B0604030504040204" pitchFamily="50" charset="-128"/>
                        <a:ea typeface="Meiryo UI" panose="020B0604030504040204" pitchFamily="50" charset="-128"/>
                      </a:endParaRPr>
                    </a:p>
                    <a:p>
                      <a:pPr algn="ctr"/>
                      <a:r>
                        <a:rPr kumimoji="1" lang="ja-JP" altLang="en-US" sz="1050" dirty="0" smtClean="0">
                          <a:latin typeface="Meiryo UI" panose="020B0604030504040204" pitchFamily="50" charset="-128"/>
                          <a:ea typeface="Meiryo UI" panose="020B0604030504040204" pitchFamily="50" charset="-128"/>
                        </a:rPr>
                        <a:t>差額が</a:t>
                      </a:r>
                      <a:r>
                        <a:rPr kumimoji="1" lang="en-US" altLang="ja-JP" sz="1050" dirty="0" smtClean="0">
                          <a:latin typeface="Meiryo UI" panose="020B0604030504040204" pitchFamily="50" charset="-128"/>
                          <a:ea typeface="Meiryo UI" panose="020B0604030504040204" pitchFamily="50" charset="-128"/>
                        </a:rPr>
                        <a:t>30</a:t>
                      </a:r>
                      <a:r>
                        <a:rPr kumimoji="1" lang="ja-JP" altLang="en-US" sz="1050" dirty="0" smtClean="0">
                          <a:latin typeface="Meiryo UI" panose="020B0604030504040204" pitchFamily="50" charset="-128"/>
                          <a:ea typeface="Meiryo UI" panose="020B0604030504040204" pitchFamily="50" charset="-128"/>
                        </a:rPr>
                        <a:t>円以内</a:t>
                      </a:r>
                    </a:p>
                    <a:p>
                      <a:pPr algn="ctr"/>
                      <a:r>
                        <a:rPr kumimoji="1" lang="ja-JP" altLang="en-US" sz="1050" dirty="0" smtClean="0">
                          <a:latin typeface="Meiryo UI" panose="020B0604030504040204" pitchFamily="50" charset="-128"/>
                          <a:ea typeface="Meiryo UI" panose="020B0604030504040204" pitchFamily="50" charset="-128"/>
                        </a:rPr>
                        <a:t>・事業場規模</a:t>
                      </a:r>
                      <a:r>
                        <a:rPr kumimoji="1" lang="en-US" altLang="ja-JP" sz="1050" dirty="0" smtClean="0">
                          <a:latin typeface="Meiryo UI" panose="020B0604030504040204" pitchFamily="50" charset="-128"/>
                          <a:ea typeface="Meiryo UI" panose="020B0604030504040204" pitchFamily="50" charset="-128"/>
                        </a:rPr>
                        <a:t>100</a:t>
                      </a:r>
                      <a:r>
                        <a:rPr kumimoji="1" lang="ja-JP" altLang="en-US" sz="1050" dirty="0" smtClean="0">
                          <a:latin typeface="Meiryo UI" panose="020B0604030504040204" pitchFamily="50" charset="-128"/>
                          <a:ea typeface="Meiryo UI" panose="020B0604030504040204" pitchFamily="50" charset="-128"/>
                        </a:rPr>
                        <a:t>人以下</a:t>
                      </a:r>
                    </a:p>
                    <a:p>
                      <a:pPr algn="ctr"/>
                      <a:endParaRPr kumimoji="1" lang="ja-JP" altLang="en-US" sz="1050" dirty="0">
                        <a:latin typeface="Meiryo UI" panose="020B0604030504040204" pitchFamily="50" charset="-128"/>
                        <a:ea typeface="Meiryo UI" panose="020B0604030504040204" pitchFamily="50" charset="-128"/>
                      </a:endParaRPr>
                    </a:p>
                  </a:txBody>
                  <a:tcPr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EF6F0"/>
                    </a:solidFill>
                  </a:tcPr>
                </a:tc>
                <a:tc rowSpan="25">
                  <a:txBody>
                    <a:bodyPr/>
                    <a:lstStyle/>
                    <a:p>
                      <a:pPr algn="ctr"/>
                      <a:r>
                        <a:rPr kumimoji="1" lang="en-US" altLang="ja-JP" sz="1050" dirty="0" smtClean="0">
                          <a:latin typeface="Meiryo UI" panose="020B0604030504040204" pitchFamily="50" charset="-128"/>
                          <a:ea typeface="Meiryo UI" panose="020B0604030504040204" pitchFamily="50" charset="-128"/>
                        </a:rPr>
                        <a:t>【</a:t>
                      </a:r>
                      <a:r>
                        <a:rPr kumimoji="1" lang="ja-JP" altLang="en-US" sz="1050" dirty="0" smtClean="0">
                          <a:latin typeface="Meiryo UI" panose="020B0604030504040204" pitchFamily="50" charset="-128"/>
                          <a:ea typeface="Meiryo UI" panose="020B0604030504040204" pitchFamily="50" charset="-128"/>
                        </a:rPr>
                        <a:t>事業場内最低賃金</a:t>
                      </a:r>
                    </a:p>
                    <a:p>
                      <a:pPr algn="ctr"/>
                      <a:r>
                        <a:rPr kumimoji="1" lang="en-US" altLang="ja-JP" sz="1050" dirty="0" smtClean="0">
                          <a:latin typeface="Meiryo UI" panose="020B0604030504040204" pitchFamily="50" charset="-128"/>
                          <a:ea typeface="Meiryo UI" panose="020B0604030504040204" pitchFamily="50" charset="-128"/>
                        </a:rPr>
                        <a:t>900</a:t>
                      </a:r>
                      <a:r>
                        <a:rPr kumimoji="1" lang="ja-JP" altLang="en-US" sz="1050" dirty="0" smtClean="0">
                          <a:latin typeface="Meiryo UI" panose="020B0604030504040204" pitchFamily="50" charset="-128"/>
                          <a:ea typeface="Meiryo UI" panose="020B0604030504040204" pitchFamily="50" charset="-128"/>
                        </a:rPr>
                        <a:t>円未満</a:t>
                      </a:r>
                      <a:r>
                        <a:rPr kumimoji="1" lang="en-US" altLang="ja-JP" sz="1050" dirty="0" smtClean="0">
                          <a:latin typeface="Meiryo UI" panose="020B0604030504040204" pitchFamily="50" charset="-128"/>
                          <a:ea typeface="Meiryo UI" panose="020B0604030504040204" pitchFamily="50" charset="-128"/>
                        </a:rPr>
                        <a:t>】</a:t>
                      </a:r>
                    </a:p>
                    <a:p>
                      <a:pPr algn="ctr"/>
                      <a:r>
                        <a:rPr kumimoji="1" lang="ja-JP" altLang="en-US" sz="1050" dirty="0" smtClean="0">
                          <a:latin typeface="Meiryo UI" panose="020B0604030504040204" pitchFamily="50" charset="-128"/>
                          <a:ea typeface="Meiryo UI" panose="020B0604030504040204" pitchFamily="50" charset="-128"/>
                        </a:rPr>
                        <a:t>４／５</a:t>
                      </a:r>
                    </a:p>
                    <a:p>
                      <a:pPr algn="ctr"/>
                      <a:r>
                        <a:rPr kumimoji="1" lang="ja-JP" altLang="en-US" sz="1050" dirty="0" smtClean="0">
                          <a:latin typeface="Meiryo UI" panose="020B0604030504040204" pitchFamily="50" charset="-128"/>
                          <a:ea typeface="Meiryo UI" panose="020B0604030504040204" pitchFamily="50" charset="-128"/>
                        </a:rPr>
                        <a:t>生産性要件を</a:t>
                      </a:r>
                      <a:endParaRPr kumimoji="1" lang="en-US" altLang="ja-JP" sz="1050" dirty="0" smtClean="0">
                        <a:latin typeface="Meiryo UI" panose="020B0604030504040204" pitchFamily="50" charset="-128"/>
                        <a:ea typeface="Meiryo UI" panose="020B0604030504040204" pitchFamily="50" charset="-128"/>
                      </a:endParaRPr>
                    </a:p>
                    <a:p>
                      <a:pPr algn="ctr"/>
                      <a:r>
                        <a:rPr kumimoji="1" lang="ja-JP" altLang="en-US" sz="1050" dirty="0" smtClean="0">
                          <a:latin typeface="Meiryo UI" panose="020B0604030504040204" pitchFamily="50" charset="-128"/>
                          <a:ea typeface="Meiryo UI" panose="020B0604030504040204" pitchFamily="50" charset="-128"/>
                        </a:rPr>
                        <a:t>満たした場合は</a:t>
                      </a:r>
                    </a:p>
                    <a:p>
                      <a:pPr algn="ctr"/>
                      <a:r>
                        <a:rPr kumimoji="1" lang="ja-JP" altLang="en-US" sz="1050" dirty="0" smtClean="0">
                          <a:latin typeface="Meiryo UI" panose="020B0604030504040204" pitchFamily="50" charset="-128"/>
                          <a:ea typeface="Meiryo UI" panose="020B0604030504040204" pitchFamily="50" charset="-128"/>
                        </a:rPr>
                        <a:t>９／１０</a:t>
                      </a:r>
                    </a:p>
                    <a:p>
                      <a:pPr algn="ctr"/>
                      <a:endParaRPr kumimoji="1" lang="ja-JP" altLang="en-US" sz="1050" dirty="0" smtClean="0">
                        <a:latin typeface="Meiryo UI" panose="020B0604030504040204" pitchFamily="50" charset="-128"/>
                        <a:ea typeface="Meiryo UI" panose="020B0604030504040204" pitchFamily="50" charset="-128"/>
                      </a:endParaRPr>
                    </a:p>
                    <a:p>
                      <a:pPr algn="ctr"/>
                      <a:r>
                        <a:rPr kumimoji="1" lang="en-US" altLang="ja-JP" sz="1050" dirty="0" smtClean="0">
                          <a:latin typeface="Meiryo UI" panose="020B0604030504040204" pitchFamily="50" charset="-128"/>
                          <a:ea typeface="Meiryo UI" panose="020B0604030504040204" pitchFamily="50" charset="-128"/>
                        </a:rPr>
                        <a:t>【</a:t>
                      </a:r>
                      <a:r>
                        <a:rPr kumimoji="1" lang="ja-JP" altLang="en-US" sz="1050" dirty="0" smtClean="0">
                          <a:latin typeface="Meiryo UI" panose="020B0604030504040204" pitchFamily="50" charset="-128"/>
                          <a:ea typeface="Meiryo UI" panose="020B0604030504040204" pitchFamily="50" charset="-128"/>
                        </a:rPr>
                        <a:t>事業場内最低賃金</a:t>
                      </a:r>
                    </a:p>
                    <a:p>
                      <a:pPr algn="ctr"/>
                      <a:r>
                        <a:rPr kumimoji="1" lang="en-US" altLang="ja-JP" sz="1050" dirty="0" smtClean="0">
                          <a:latin typeface="Meiryo UI" panose="020B0604030504040204" pitchFamily="50" charset="-128"/>
                          <a:ea typeface="Meiryo UI" panose="020B0604030504040204" pitchFamily="50" charset="-128"/>
                        </a:rPr>
                        <a:t>900</a:t>
                      </a:r>
                      <a:r>
                        <a:rPr kumimoji="1" lang="ja-JP" altLang="en-US" sz="1050" dirty="0" smtClean="0">
                          <a:latin typeface="Meiryo UI" panose="020B0604030504040204" pitchFamily="50" charset="-128"/>
                          <a:ea typeface="Meiryo UI" panose="020B0604030504040204" pitchFamily="50" charset="-128"/>
                        </a:rPr>
                        <a:t>円以上</a:t>
                      </a:r>
                      <a:r>
                        <a:rPr kumimoji="1" lang="en-US" altLang="ja-JP" sz="1050" dirty="0" smtClean="0">
                          <a:latin typeface="Meiryo UI" panose="020B0604030504040204" pitchFamily="50" charset="-128"/>
                          <a:ea typeface="Meiryo UI" panose="020B0604030504040204" pitchFamily="50" charset="-128"/>
                        </a:rPr>
                        <a:t>】</a:t>
                      </a:r>
                    </a:p>
                    <a:p>
                      <a:pPr algn="ctr"/>
                      <a:r>
                        <a:rPr kumimoji="1" lang="ja-JP" altLang="en-US" sz="1050" dirty="0" smtClean="0">
                          <a:latin typeface="Meiryo UI" panose="020B0604030504040204" pitchFamily="50" charset="-128"/>
                          <a:ea typeface="Meiryo UI" panose="020B0604030504040204" pitchFamily="50" charset="-128"/>
                        </a:rPr>
                        <a:t>３／４</a:t>
                      </a:r>
                    </a:p>
                    <a:p>
                      <a:pPr algn="ctr"/>
                      <a:r>
                        <a:rPr kumimoji="1" lang="ja-JP" altLang="en-US" sz="1050" dirty="0" smtClean="0">
                          <a:latin typeface="Meiryo UI" panose="020B0604030504040204" pitchFamily="50" charset="-128"/>
                          <a:ea typeface="Meiryo UI" panose="020B0604030504040204" pitchFamily="50" charset="-128"/>
                        </a:rPr>
                        <a:t>生産性要件を</a:t>
                      </a:r>
                      <a:endParaRPr kumimoji="1" lang="en-US" altLang="ja-JP" sz="1050" dirty="0" smtClean="0">
                        <a:latin typeface="Meiryo UI" panose="020B0604030504040204" pitchFamily="50" charset="-128"/>
                        <a:ea typeface="Meiryo UI" panose="020B0604030504040204" pitchFamily="50" charset="-128"/>
                      </a:endParaRPr>
                    </a:p>
                    <a:p>
                      <a:pPr algn="ctr"/>
                      <a:r>
                        <a:rPr kumimoji="1" lang="ja-JP" altLang="en-US" sz="1050" dirty="0" smtClean="0">
                          <a:latin typeface="Meiryo UI" panose="020B0604030504040204" pitchFamily="50" charset="-128"/>
                          <a:ea typeface="Meiryo UI" panose="020B0604030504040204" pitchFamily="50" charset="-128"/>
                        </a:rPr>
                        <a:t>満たした場合は</a:t>
                      </a:r>
                    </a:p>
                    <a:p>
                      <a:pPr algn="ctr"/>
                      <a:r>
                        <a:rPr kumimoji="1" lang="ja-JP" altLang="en-US" sz="1050" dirty="0" smtClean="0">
                          <a:latin typeface="Meiryo UI" panose="020B0604030504040204" pitchFamily="50" charset="-128"/>
                          <a:ea typeface="Meiryo UI" panose="020B0604030504040204" pitchFamily="50" charset="-128"/>
                        </a:rPr>
                        <a:t>４／５</a:t>
                      </a:r>
                    </a:p>
                    <a:p>
                      <a:pPr algn="ctr"/>
                      <a:endParaRPr kumimoji="1" lang="ja-JP" altLang="en-US" sz="1050" dirty="0">
                        <a:latin typeface="Meiryo UI" panose="020B0604030504040204" pitchFamily="50" charset="-128"/>
                        <a:ea typeface="Meiryo UI" panose="020B0604030504040204" pitchFamily="50" charset="-128"/>
                      </a:endParaRPr>
                    </a:p>
                  </a:txBody>
                  <a:tcPr anchor="ctr">
                    <a:lnL w="9525" cap="flat" cmpd="sng" algn="ctr">
                      <a:solidFill>
                        <a:schemeClr val="bg1">
                          <a:lumMod val="75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EF6F0"/>
                    </a:solidFill>
                  </a:tcPr>
                </a:tc>
                <a:extLst>
                  <a:ext uri="{0D108BD9-81ED-4DB2-BD59-A6C34878D82A}">
                    <a16:rowId xmlns:a16="http://schemas.microsoft.com/office/drawing/2014/main" xmlns="" val="3634906401"/>
                  </a:ext>
                </a:extLst>
              </a:tr>
              <a:tr h="218504">
                <a:tc vMerge="1">
                  <a:txBody>
                    <a:bodyPr/>
                    <a:lstStyle/>
                    <a:p>
                      <a:endParaRPr kumimoji="1" lang="ja-JP" altLang="en-US"/>
                    </a:p>
                  </a:txBody>
                  <a:tcPr/>
                </a:tc>
                <a:tc vMerge="1">
                  <a:txBody>
                    <a:bodyPr/>
                    <a:lstStyle/>
                    <a:p>
                      <a:endParaRPr kumimoji="1" lang="ja-JP" altLang="en-US"/>
                    </a:p>
                  </a:txBody>
                  <a:tcPr/>
                </a:tc>
                <a:tc>
                  <a:txBody>
                    <a:bodyPr/>
                    <a:lstStyle/>
                    <a:p>
                      <a:pPr algn="ctr" latinLnBrk="1">
                        <a:lnSpc>
                          <a:spcPts val="1400"/>
                        </a:lnSpc>
                        <a:spcAft>
                          <a:spcPts val="0"/>
                        </a:spcAft>
                      </a:pPr>
                      <a:r>
                        <a:rPr lang="ja-JP" sz="1050" spc="55" dirty="0">
                          <a:effectLst/>
                          <a:latin typeface="Meiryo UI" panose="020B0604030504040204" pitchFamily="50" charset="-128"/>
                          <a:ea typeface="Meiryo UI" panose="020B0604030504040204" pitchFamily="50" charset="-128"/>
                          <a:cs typeface="Times New Roman" panose="02020603050405020304" pitchFamily="18" charset="0"/>
                        </a:rPr>
                        <a:t>２～３人</a:t>
                      </a:r>
                      <a:endParaRPr lang="ja-JP" sz="1200" spc="55"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45720" marR="45720" marT="9525"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FEF6F0"/>
                    </a:solidFill>
                  </a:tcPr>
                </a:tc>
                <a:tc>
                  <a:txBody>
                    <a:bodyPr/>
                    <a:lstStyle/>
                    <a:p>
                      <a:pPr algn="ctr" latinLnBrk="1">
                        <a:lnSpc>
                          <a:spcPts val="1400"/>
                        </a:lnSpc>
                        <a:spcAft>
                          <a:spcPts val="0"/>
                        </a:spcAft>
                      </a:pPr>
                      <a:r>
                        <a:rPr lang="ja-JP" altLang="en-US" sz="1050" spc="55" dirty="0" smtClean="0">
                          <a:effectLst/>
                          <a:latin typeface="Meiryo UI" panose="020B0604030504040204" pitchFamily="50" charset="-128"/>
                          <a:ea typeface="Meiryo UI" panose="020B0604030504040204" pitchFamily="50" charset="-128"/>
                          <a:cs typeface="Times New Roman" panose="02020603050405020304" pitchFamily="18" charset="0"/>
                        </a:rPr>
                        <a:t>３</a:t>
                      </a:r>
                      <a:r>
                        <a:rPr lang="ja-JP" sz="1050" spc="55" dirty="0" smtClean="0">
                          <a:effectLst/>
                          <a:latin typeface="Meiryo UI" panose="020B0604030504040204" pitchFamily="50" charset="-128"/>
                          <a:ea typeface="Meiryo UI" panose="020B0604030504040204" pitchFamily="50" charset="-128"/>
                          <a:cs typeface="Times New Roman" panose="02020603050405020304" pitchFamily="18" charset="0"/>
                        </a:rPr>
                        <a:t>０万円</a:t>
                      </a:r>
                      <a:endParaRPr lang="ja-JP" sz="1200" spc="55"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45720" marR="45720" marT="9525"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FEF6F0"/>
                    </a:solidFill>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xmlns="" val="1627217353"/>
                  </a:ext>
                </a:extLst>
              </a:tr>
              <a:tr h="218504">
                <a:tc vMerge="1">
                  <a:txBody>
                    <a:bodyPr/>
                    <a:lstStyle/>
                    <a:p>
                      <a:endParaRPr kumimoji="1" lang="ja-JP" altLang="en-US"/>
                    </a:p>
                  </a:txBody>
                  <a:tcPr/>
                </a:tc>
                <a:tc vMerge="1">
                  <a:txBody>
                    <a:bodyPr/>
                    <a:lstStyle/>
                    <a:p>
                      <a:endParaRPr kumimoji="1" lang="ja-JP" altLang="en-US"/>
                    </a:p>
                  </a:txBody>
                  <a:tcPr/>
                </a:tc>
                <a:tc>
                  <a:txBody>
                    <a:bodyPr/>
                    <a:lstStyle/>
                    <a:p>
                      <a:pPr algn="ctr" latinLnBrk="1">
                        <a:lnSpc>
                          <a:spcPts val="1400"/>
                        </a:lnSpc>
                        <a:spcAft>
                          <a:spcPts val="0"/>
                        </a:spcAft>
                      </a:pPr>
                      <a:r>
                        <a:rPr lang="ja-JP" sz="1050" spc="55" dirty="0">
                          <a:effectLst/>
                          <a:latin typeface="Meiryo UI" panose="020B0604030504040204" pitchFamily="50" charset="-128"/>
                          <a:ea typeface="Meiryo UI" panose="020B0604030504040204" pitchFamily="50" charset="-128"/>
                          <a:cs typeface="Times New Roman" panose="02020603050405020304" pitchFamily="18" charset="0"/>
                        </a:rPr>
                        <a:t>４～６人</a:t>
                      </a:r>
                      <a:endParaRPr lang="ja-JP" sz="1200" spc="55"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45720" marR="45720" marT="9525"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FEF6F0"/>
                    </a:solidFill>
                  </a:tcPr>
                </a:tc>
                <a:tc>
                  <a:txBody>
                    <a:bodyPr/>
                    <a:lstStyle/>
                    <a:p>
                      <a:pPr algn="ctr" latinLnBrk="1">
                        <a:lnSpc>
                          <a:spcPts val="1400"/>
                        </a:lnSpc>
                        <a:spcAft>
                          <a:spcPts val="0"/>
                        </a:spcAft>
                      </a:pPr>
                      <a:r>
                        <a:rPr lang="ja-JP" altLang="en-US" sz="1050" spc="55" dirty="0" smtClean="0">
                          <a:effectLst/>
                          <a:latin typeface="Meiryo UI" panose="020B0604030504040204" pitchFamily="50" charset="-128"/>
                          <a:ea typeface="Meiryo UI" panose="020B0604030504040204" pitchFamily="50" charset="-128"/>
                          <a:cs typeface="Times New Roman" panose="02020603050405020304" pitchFamily="18" charset="0"/>
                        </a:rPr>
                        <a:t>５</a:t>
                      </a:r>
                      <a:r>
                        <a:rPr lang="ja-JP" sz="1050" spc="55" dirty="0" smtClean="0">
                          <a:effectLst/>
                          <a:latin typeface="Meiryo UI" panose="020B0604030504040204" pitchFamily="50" charset="-128"/>
                          <a:ea typeface="Meiryo UI" panose="020B0604030504040204" pitchFamily="50" charset="-128"/>
                          <a:cs typeface="Times New Roman" panose="02020603050405020304" pitchFamily="18" charset="0"/>
                        </a:rPr>
                        <a:t>０万円</a:t>
                      </a:r>
                      <a:endParaRPr lang="ja-JP" sz="1200" spc="55"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45720" marR="45720" marT="9525"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FEF6F0"/>
                    </a:solidFill>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xmlns="" val="2644497804"/>
                  </a:ext>
                </a:extLst>
              </a:tr>
              <a:tr h="218504">
                <a:tc vMerge="1">
                  <a:txBody>
                    <a:bodyPr/>
                    <a:lstStyle/>
                    <a:p>
                      <a:endParaRPr kumimoji="1" lang="ja-JP" altLang="en-US"/>
                    </a:p>
                  </a:txBody>
                  <a:tcPr/>
                </a:tc>
                <a:tc vMerge="1">
                  <a:txBody>
                    <a:bodyPr/>
                    <a:lstStyle/>
                    <a:p>
                      <a:endParaRPr kumimoji="1" lang="ja-JP" altLang="en-US"/>
                    </a:p>
                  </a:txBody>
                  <a:tcPr/>
                </a:tc>
                <a:tc>
                  <a:txBody>
                    <a:bodyPr/>
                    <a:lstStyle/>
                    <a:p>
                      <a:pPr algn="ctr" latinLnBrk="1">
                        <a:lnSpc>
                          <a:spcPts val="1400"/>
                        </a:lnSpc>
                        <a:spcAft>
                          <a:spcPts val="0"/>
                        </a:spcAft>
                      </a:pPr>
                      <a:r>
                        <a:rPr lang="ja-JP" sz="1050" spc="55" dirty="0">
                          <a:effectLst/>
                          <a:latin typeface="Meiryo UI" panose="020B0604030504040204" pitchFamily="50" charset="-128"/>
                          <a:ea typeface="Meiryo UI" panose="020B0604030504040204" pitchFamily="50" charset="-128"/>
                          <a:cs typeface="Times New Roman" panose="02020603050405020304" pitchFamily="18" charset="0"/>
                        </a:rPr>
                        <a:t>７人以上</a:t>
                      </a:r>
                      <a:endParaRPr lang="ja-JP" sz="1200" spc="55"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45720" marR="45720" marT="9525"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FEF6F0"/>
                    </a:solidFill>
                  </a:tcPr>
                </a:tc>
                <a:tc>
                  <a:txBody>
                    <a:bodyPr/>
                    <a:lstStyle/>
                    <a:p>
                      <a:pPr algn="ctr" latinLnBrk="1">
                        <a:lnSpc>
                          <a:spcPts val="1400"/>
                        </a:lnSpc>
                        <a:spcAft>
                          <a:spcPts val="0"/>
                        </a:spcAft>
                      </a:pPr>
                      <a:r>
                        <a:rPr lang="ja-JP" altLang="en-US" sz="1050" spc="55" dirty="0" smtClean="0">
                          <a:effectLst/>
                          <a:latin typeface="Meiryo UI" panose="020B0604030504040204" pitchFamily="50" charset="-128"/>
                          <a:ea typeface="Meiryo UI" panose="020B0604030504040204" pitchFamily="50" charset="-128"/>
                          <a:cs typeface="Times New Roman" panose="02020603050405020304" pitchFamily="18" charset="0"/>
                        </a:rPr>
                        <a:t>７</a:t>
                      </a:r>
                      <a:r>
                        <a:rPr lang="ja-JP" sz="1050" spc="55" dirty="0" smtClean="0">
                          <a:effectLst/>
                          <a:latin typeface="Meiryo UI" panose="020B0604030504040204" pitchFamily="50" charset="-128"/>
                          <a:ea typeface="Meiryo UI" panose="020B0604030504040204" pitchFamily="50" charset="-128"/>
                          <a:cs typeface="Times New Roman" panose="02020603050405020304" pitchFamily="18" charset="0"/>
                        </a:rPr>
                        <a:t>０万円</a:t>
                      </a:r>
                      <a:endParaRPr lang="ja-JP" sz="1200" spc="55"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45720" marR="45720" marT="9525"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FEF6F0"/>
                    </a:solidFill>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xmlns="" val="4282338983"/>
                  </a:ext>
                </a:extLst>
              </a:tr>
              <a:tr h="218504">
                <a:tc vMerge="1">
                  <a:txBody>
                    <a:bodyPr/>
                    <a:lstStyle/>
                    <a:p>
                      <a:endParaRPr kumimoji="1" lang="ja-JP" altLang="en-US"/>
                    </a:p>
                  </a:txBody>
                  <a:tcPr/>
                </a:tc>
                <a:tc vMerge="1">
                  <a:txBody>
                    <a:bodyPr/>
                    <a:lstStyle/>
                    <a:p>
                      <a:endParaRPr kumimoji="1" lang="ja-JP" altLang="en-US"/>
                    </a:p>
                  </a:txBody>
                  <a:tcPr/>
                </a:tc>
                <a:tc>
                  <a:txBody>
                    <a:bodyPr/>
                    <a:lstStyle/>
                    <a:p>
                      <a:pPr algn="ctr" latinLnBrk="1">
                        <a:lnSpc>
                          <a:spcPts val="1400"/>
                        </a:lnSpc>
                        <a:spcAft>
                          <a:spcPts val="0"/>
                        </a:spcAft>
                      </a:pPr>
                      <a:r>
                        <a:rPr lang="en-US" altLang="ja-JP" sz="1050" b="0" spc="55" dirty="0" smtClean="0">
                          <a:effectLst/>
                          <a:latin typeface="Meiryo UI" panose="020B0604030504040204" pitchFamily="50" charset="-128"/>
                          <a:ea typeface="Meiryo UI" panose="020B0604030504040204" pitchFamily="50" charset="-128"/>
                          <a:cs typeface="Times New Roman" panose="02020603050405020304" pitchFamily="18" charset="0"/>
                        </a:rPr>
                        <a:t>10</a:t>
                      </a:r>
                      <a:r>
                        <a:rPr lang="ja-JP" sz="1050" b="0" spc="55" dirty="0" smtClean="0">
                          <a:effectLst/>
                          <a:latin typeface="Meiryo UI" panose="020B0604030504040204" pitchFamily="50" charset="-128"/>
                          <a:ea typeface="Meiryo UI" panose="020B0604030504040204" pitchFamily="50" charset="-128"/>
                          <a:cs typeface="Times New Roman" panose="02020603050405020304" pitchFamily="18" charset="0"/>
                        </a:rPr>
                        <a:t>人</a:t>
                      </a:r>
                      <a:r>
                        <a:rPr lang="ja-JP" sz="1050" b="0" spc="55" dirty="0">
                          <a:effectLst/>
                          <a:latin typeface="Meiryo UI" panose="020B0604030504040204" pitchFamily="50" charset="-128"/>
                          <a:ea typeface="Meiryo UI" panose="020B0604030504040204" pitchFamily="50" charset="-128"/>
                          <a:cs typeface="Times New Roman" panose="02020603050405020304" pitchFamily="18" charset="0"/>
                        </a:rPr>
                        <a:t>以上</a:t>
                      </a:r>
                      <a:endParaRPr lang="ja-JP" sz="1200" b="0" spc="55"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45720" marR="45720" marT="9525"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FEF6F0"/>
                    </a:solidFill>
                  </a:tcPr>
                </a:tc>
                <a:tc>
                  <a:txBody>
                    <a:bodyPr/>
                    <a:lstStyle/>
                    <a:p>
                      <a:pPr algn="ctr" latinLnBrk="1">
                        <a:lnSpc>
                          <a:spcPts val="1400"/>
                        </a:lnSpc>
                        <a:spcAft>
                          <a:spcPts val="0"/>
                        </a:spcAft>
                      </a:pPr>
                      <a:r>
                        <a:rPr lang="ja-JP" altLang="en-US" sz="1050" b="0" spc="55" dirty="0" smtClean="0">
                          <a:effectLst/>
                          <a:latin typeface="Meiryo UI" panose="020B0604030504040204" pitchFamily="50" charset="-128"/>
                          <a:ea typeface="Meiryo UI" panose="020B0604030504040204" pitchFamily="50" charset="-128"/>
                          <a:cs typeface="Times New Roman" panose="02020603050405020304" pitchFamily="18" charset="0"/>
                        </a:rPr>
                        <a:t>８</a:t>
                      </a:r>
                      <a:r>
                        <a:rPr lang="ja-JP" sz="1050" b="0" spc="55" dirty="0" smtClean="0">
                          <a:effectLst/>
                          <a:latin typeface="Meiryo UI" panose="020B0604030504040204" pitchFamily="50" charset="-128"/>
                          <a:ea typeface="Meiryo UI" panose="020B0604030504040204" pitchFamily="50" charset="-128"/>
                          <a:cs typeface="Times New Roman" panose="02020603050405020304" pitchFamily="18" charset="0"/>
                        </a:rPr>
                        <a:t>０万円</a:t>
                      </a:r>
                      <a:endParaRPr lang="ja-JP" sz="1200" b="0" spc="55"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45720" marR="45720" marT="9525"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FEF6F0"/>
                    </a:solidFill>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xmlns="" val="3626224416"/>
                  </a:ext>
                </a:extLst>
              </a:tr>
              <a:tr h="218504">
                <a:tc rowSpan="5">
                  <a:txBody>
                    <a:bodyPr/>
                    <a:lstStyle/>
                    <a:p>
                      <a:pPr algn="ctr"/>
                      <a:r>
                        <a:rPr kumimoji="1" lang="en-US" altLang="ja-JP" sz="1200" b="1" dirty="0" smtClean="0">
                          <a:latin typeface="Meiryo UI" panose="020B0604030504040204" pitchFamily="50" charset="-128"/>
                          <a:ea typeface="Meiryo UI" panose="020B0604030504040204" pitchFamily="50" charset="-128"/>
                        </a:rPr>
                        <a:t>30</a:t>
                      </a:r>
                      <a:r>
                        <a:rPr kumimoji="1" lang="ja-JP" altLang="en-US" sz="1200" b="1" dirty="0" smtClean="0">
                          <a:latin typeface="Meiryo UI" panose="020B0604030504040204" pitchFamily="50" charset="-128"/>
                          <a:ea typeface="Meiryo UI" panose="020B0604030504040204" pitchFamily="50" charset="-128"/>
                        </a:rPr>
                        <a:t>円コース</a:t>
                      </a:r>
                    </a:p>
                  </a:txBody>
                  <a:tcPr anchor="ctr">
                    <a:lnL w="12700" cap="flat" cmpd="sng" algn="ctr">
                      <a:solidFill>
                        <a:schemeClr val="tx1"/>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FEF6F0"/>
                    </a:solidFill>
                  </a:tcPr>
                </a:tc>
                <a:tc rowSpan="5">
                  <a:txBody>
                    <a:bodyPr/>
                    <a:lstStyle/>
                    <a:p>
                      <a:pPr algn="ctr"/>
                      <a:r>
                        <a:rPr kumimoji="1" lang="en-US" altLang="ja-JP" sz="1050" dirty="0" smtClean="0">
                          <a:latin typeface="Meiryo UI" panose="020B0604030504040204" pitchFamily="50" charset="-128"/>
                          <a:ea typeface="Meiryo UI" panose="020B0604030504040204" pitchFamily="50" charset="-128"/>
                        </a:rPr>
                        <a:t>30</a:t>
                      </a:r>
                      <a:r>
                        <a:rPr kumimoji="1" lang="ja-JP" altLang="en-US" sz="1050" dirty="0" smtClean="0">
                          <a:latin typeface="Meiryo UI" panose="020B0604030504040204" pitchFamily="50" charset="-128"/>
                          <a:ea typeface="Meiryo UI" panose="020B0604030504040204" pitchFamily="50" charset="-128"/>
                        </a:rPr>
                        <a:t>円以上</a:t>
                      </a:r>
                    </a:p>
                  </a:txBody>
                  <a:tcPr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FEF6F0"/>
                    </a:solidFill>
                  </a:tcPr>
                </a:tc>
                <a:tc>
                  <a:txBody>
                    <a:bodyPr/>
                    <a:lstStyle/>
                    <a:p>
                      <a:pPr marL="0" marR="0" lvl="0" indent="0" algn="ctr" defTabSz="914400" rtl="0" eaLnBrk="1" fontAlgn="auto" latinLnBrk="1" hangingPunct="1">
                        <a:lnSpc>
                          <a:spcPts val="1400"/>
                        </a:lnSpc>
                        <a:spcBef>
                          <a:spcPts val="0"/>
                        </a:spcBef>
                        <a:spcAft>
                          <a:spcPts val="0"/>
                        </a:spcAft>
                        <a:buClrTx/>
                        <a:buSzTx/>
                        <a:buFontTx/>
                        <a:buNone/>
                        <a:tabLst/>
                        <a:defRPr/>
                      </a:pPr>
                      <a:r>
                        <a:rPr lang="ja-JP" altLang="ja-JP" sz="1050" spc="55" dirty="0" smtClean="0">
                          <a:effectLst/>
                          <a:latin typeface="Meiryo UI" panose="020B0604030504040204" pitchFamily="50" charset="-128"/>
                          <a:ea typeface="Meiryo UI" panose="020B0604030504040204" pitchFamily="50" charset="-128"/>
                          <a:cs typeface="Times New Roman" panose="02020603050405020304" pitchFamily="18" charset="0"/>
                        </a:rPr>
                        <a:t>１人</a:t>
                      </a:r>
                      <a:endParaRPr lang="ja-JP" altLang="ja-JP" sz="1200" spc="55" dirty="0" smtClean="0">
                        <a:effectLst/>
                        <a:latin typeface="Meiryo UI" panose="020B0604030504040204" pitchFamily="50" charset="-128"/>
                        <a:ea typeface="Meiryo UI" panose="020B0604030504040204" pitchFamily="50" charset="-128"/>
                        <a:cs typeface="Times New Roman" panose="02020603050405020304" pitchFamily="18" charset="0"/>
                      </a:endParaRPr>
                    </a:p>
                  </a:txBody>
                  <a:tcPr marL="45720" marR="45720" marT="9525"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FEF6F0"/>
                    </a:solidFill>
                  </a:tcPr>
                </a:tc>
                <a:tc>
                  <a:txBody>
                    <a:bodyPr/>
                    <a:lstStyle/>
                    <a:p>
                      <a:pPr algn="ctr" latinLnBrk="1">
                        <a:lnSpc>
                          <a:spcPts val="1400"/>
                        </a:lnSpc>
                        <a:spcAft>
                          <a:spcPts val="0"/>
                        </a:spcAft>
                      </a:pPr>
                      <a:r>
                        <a:rPr lang="ja-JP" altLang="en-US" sz="1050" spc="55" dirty="0" smtClean="0">
                          <a:effectLst/>
                          <a:latin typeface="Meiryo UI" panose="020B0604030504040204" pitchFamily="50" charset="-128"/>
                          <a:ea typeface="Meiryo UI" panose="020B0604030504040204" pitchFamily="50" charset="-128"/>
                          <a:cs typeface="Times New Roman" panose="02020603050405020304" pitchFamily="18" charset="0"/>
                        </a:rPr>
                        <a:t>３０</a:t>
                      </a:r>
                      <a:r>
                        <a:rPr lang="ja-JP" sz="1050" spc="55" dirty="0" smtClean="0">
                          <a:effectLst/>
                          <a:latin typeface="Meiryo UI" panose="020B0604030504040204" pitchFamily="50" charset="-128"/>
                          <a:ea typeface="Meiryo UI" panose="020B0604030504040204" pitchFamily="50" charset="-128"/>
                          <a:cs typeface="Times New Roman" panose="02020603050405020304" pitchFamily="18" charset="0"/>
                        </a:rPr>
                        <a:t>万円</a:t>
                      </a:r>
                      <a:endParaRPr lang="ja-JP" sz="1200" spc="55"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45720" marR="45720" marT="9525"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FEF6F0"/>
                    </a:solidFill>
                  </a:tcPr>
                </a:tc>
                <a:tc vMerge="1">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EF6F0"/>
                    </a:solidFill>
                  </a:tcPr>
                </a:tc>
                <a:tc vMerge="1">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EF6F0"/>
                    </a:solidFill>
                  </a:tcPr>
                </a:tc>
                <a:extLst>
                  <a:ext uri="{0D108BD9-81ED-4DB2-BD59-A6C34878D82A}">
                    <a16:rowId xmlns:a16="http://schemas.microsoft.com/office/drawing/2014/main" xmlns="" val="2813107227"/>
                  </a:ext>
                </a:extLst>
              </a:tr>
              <a:tr h="218504">
                <a:tc vMerge="1">
                  <a:txBody>
                    <a:bodyPr/>
                    <a:lstStyle/>
                    <a:p>
                      <a:endParaRPr kumimoji="1" lang="ja-JP" altLang="en-US"/>
                    </a:p>
                  </a:txBody>
                  <a:tcPr/>
                </a:tc>
                <a:tc vMerge="1">
                  <a:txBody>
                    <a:bodyPr/>
                    <a:lstStyle/>
                    <a:p>
                      <a:endParaRPr kumimoji="1" lang="ja-JP" altLang="en-US"/>
                    </a:p>
                  </a:txBody>
                  <a:tcPr/>
                </a:tc>
                <a:tc>
                  <a:txBody>
                    <a:bodyPr/>
                    <a:lstStyle/>
                    <a:p>
                      <a:pPr algn="ctr" latinLnBrk="1">
                        <a:lnSpc>
                          <a:spcPts val="1400"/>
                        </a:lnSpc>
                        <a:spcAft>
                          <a:spcPts val="0"/>
                        </a:spcAft>
                      </a:pPr>
                      <a:r>
                        <a:rPr lang="ja-JP" sz="1050" spc="55" dirty="0">
                          <a:effectLst/>
                          <a:latin typeface="Meiryo UI" panose="020B0604030504040204" pitchFamily="50" charset="-128"/>
                          <a:ea typeface="Meiryo UI" panose="020B0604030504040204" pitchFamily="50" charset="-128"/>
                          <a:cs typeface="Times New Roman" panose="02020603050405020304" pitchFamily="18" charset="0"/>
                        </a:rPr>
                        <a:t>２～３人</a:t>
                      </a:r>
                      <a:endParaRPr lang="ja-JP" sz="1200" spc="55"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45720" marR="45720" marT="9525"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FEF6F0"/>
                    </a:solidFill>
                  </a:tcPr>
                </a:tc>
                <a:tc>
                  <a:txBody>
                    <a:bodyPr/>
                    <a:lstStyle/>
                    <a:p>
                      <a:pPr algn="ctr" latinLnBrk="1">
                        <a:lnSpc>
                          <a:spcPts val="1400"/>
                        </a:lnSpc>
                        <a:spcAft>
                          <a:spcPts val="0"/>
                        </a:spcAft>
                      </a:pPr>
                      <a:r>
                        <a:rPr lang="ja-JP" altLang="en-US" sz="1050" spc="55" dirty="0" smtClean="0">
                          <a:effectLst/>
                          <a:latin typeface="Meiryo UI" panose="020B0604030504040204" pitchFamily="50" charset="-128"/>
                          <a:ea typeface="Meiryo UI" panose="020B0604030504040204" pitchFamily="50" charset="-128"/>
                          <a:cs typeface="Times New Roman" panose="02020603050405020304" pitchFamily="18" charset="0"/>
                        </a:rPr>
                        <a:t>５</a:t>
                      </a:r>
                      <a:r>
                        <a:rPr lang="ja-JP" sz="1050" spc="55" dirty="0" smtClean="0">
                          <a:effectLst/>
                          <a:latin typeface="Meiryo UI" panose="020B0604030504040204" pitchFamily="50" charset="-128"/>
                          <a:ea typeface="Meiryo UI" panose="020B0604030504040204" pitchFamily="50" charset="-128"/>
                          <a:cs typeface="Times New Roman" panose="02020603050405020304" pitchFamily="18" charset="0"/>
                        </a:rPr>
                        <a:t>０万円</a:t>
                      </a:r>
                      <a:endParaRPr lang="ja-JP" sz="1200" spc="55"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45720" marR="45720" marT="9525"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FEF6F0"/>
                    </a:solidFill>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xmlns="" val="2292104024"/>
                  </a:ext>
                </a:extLst>
              </a:tr>
              <a:tr h="218504">
                <a:tc vMerge="1">
                  <a:txBody>
                    <a:bodyPr/>
                    <a:lstStyle/>
                    <a:p>
                      <a:endParaRPr kumimoji="1" lang="ja-JP" altLang="en-US"/>
                    </a:p>
                  </a:txBody>
                  <a:tcPr/>
                </a:tc>
                <a:tc vMerge="1">
                  <a:txBody>
                    <a:bodyPr/>
                    <a:lstStyle/>
                    <a:p>
                      <a:endParaRPr kumimoji="1" lang="ja-JP" altLang="en-US"/>
                    </a:p>
                  </a:txBody>
                  <a:tcPr/>
                </a:tc>
                <a:tc>
                  <a:txBody>
                    <a:bodyPr/>
                    <a:lstStyle/>
                    <a:p>
                      <a:pPr algn="ctr" latinLnBrk="1">
                        <a:lnSpc>
                          <a:spcPts val="1400"/>
                        </a:lnSpc>
                        <a:spcAft>
                          <a:spcPts val="0"/>
                        </a:spcAft>
                      </a:pPr>
                      <a:r>
                        <a:rPr lang="ja-JP" sz="1050" spc="55" dirty="0">
                          <a:effectLst/>
                          <a:latin typeface="Meiryo UI" panose="020B0604030504040204" pitchFamily="50" charset="-128"/>
                          <a:ea typeface="Meiryo UI" panose="020B0604030504040204" pitchFamily="50" charset="-128"/>
                          <a:cs typeface="Times New Roman" panose="02020603050405020304" pitchFamily="18" charset="0"/>
                        </a:rPr>
                        <a:t>４～６人</a:t>
                      </a:r>
                      <a:endParaRPr lang="ja-JP" sz="1200" spc="55"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45720" marR="45720" marT="9525"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FEF6F0"/>
                    </a:solidFill>
                  </a:tcPr>
                </a:tc>
                <a:tc>
                  <a:txBody>
                    <a:bodyPr/>
                    <a:lstStyle/>
                    <a:p>
                      <a:pPr algn="ctr" latinLnBrk="1">
                        <a:lnSpc>
                          <a:spcPts val="1400"/>
                        </a:lnSpc>
                        <a:spcAft>
                          <a:spcPts val="0"/>
                        </a:spcAft>
                      </a:pPr>
                      <a:r>
                        <a:rPr lang="ja-JP" altLang="en-US" sz="1050" spc="55" dirty="0" smtClean="0">
                          <a:effectLst/>
                          <a:latin typeface="Meiryo UI" panose="020B0604030504040204" pitchFamily="50" charset="-128"/>
                          <a:ea typeface="Meiryo UI" panose="020B0604030504040204" pitchFamily="50" charset="-128"/>
                          <a:cs typeface="Times New Roman" panose="02020603050405020304" pitchFamily="18" charset="0"/>
                        </a:rPr>
                        <a:t>７</a:t>
                      </a:r>
                      <a:r>
                        <a:rPr lang="ja-JP" sz="1050" spc="55" dirty="0" smtClean="0">
                          <a:effectLst/>
                          <a:latin typeface="Meiryo UI" panose="020B0604030504040204" pitchFamily="50" charset="-128"/>
                          <a:ea typeface="Meiryo UI" panose="020B0604030504040204" pitchFamily="50" charset="-128"/>
                          <a:cs typeface="Times New Roman" panose="02020603050405020304" pitchFamily="18" charset="0"/>
                        </a:rPr>
                        <a:t>０万円</a:t>
                      </a:r>
                      <a:endParaRPr lang="ja-JP" sz="1200" spc="55"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45720" marR="45720" marT="9525"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FEF6F0"/>
                    </a:solidFill>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xmlns="" val="1292713646"/>
                  </a:ext>
                </a:extLst>
              </a:tr>
              <a:tr h="218504">
                <a:tc vMerge="1">
                  <a:txBody>
                    <a:bodyPr/>
                    <a:lstStyle/>
                    <a:p>
                      <a:endParaRPr kumimoji="1" lang="ja-JP" altLang="en-US"/>
                    </a:p>
                  </a:txBody>
                  <a:tcPr/>
                </a:tc>
                <a:tc vMerge="1">
                  <a:txBody>
                    <a:bodyPr/>
                    <a:lstStyle/>
                    <a:p>
                      <a:endParaRPr kumimoji="1" lang="ja-JP" altLang="en-US"/>
                    </a:p>
                  </a:txBody>
                  <a:tcPr/>
                </a:tc>
                <a:tc>
                  <a:txBody>
                    <a:bodyPr/>
                    <a:lstStyle/>
                    <a:p>
                      <a:pPr algn="ctr" latinLnBrk="1">
                        <a:lnSpc>
                          <a:spcPts val="1400"/>
                        </a:lnSpc>
                        <a:spcAft>
                          <a:spcPts val="0"/>
                        </a:spcAft>
                      </a:pPr>
                      <a:r>
                        <a:rPr lang="ja-JP" sz="1050" spc="55" dirty="0">
                          <a:effectLst/>
                          <a:latin typeface="Meiryo UI" panose="020B0604030504040204" pitchFamily="50" charset="-128"/>
                          <a:ea typeface="Meiryo UI" panose="020B0604030504040204" pitchFamily="50" charset="-128"/>
                          <a:cs typeface="Times New Roman" panose="02020603050405020304" pitchFamily="18" charset="0"/>
                        </a:rPr>
                        <a:t>７人以上</a:t>
                      </a:r>
                      <a:endParaRPr lang="ja-JP" sz="1200" spc="55"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45720" marR="45720" marT="9525"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FEF6F0"/>
                    </a:solidFill>
                  </a:tcPr>
                </a:tc>
                <a:tc>
                  <a:txBody>
                    <a:bodyPr/>
                    <a:lstStyle/>
                    <a:p>
                      <a:pPr algn="ctr" latinLnBrk="1">
                        <a:lnSpc>
                          <a:spcPts val="1400"/>
                        </a:lnSpc>
                        <a:spcAft>
                          <a:spcPts val="0"/>
                        </a:spcAft>
                      </a:pPr>
                      <a:r>
                        <a:rPr lang="ja-JP" altLang="en-US" sz="1050" spc="55" dirty="0" smtClean="0">
                          <a:effectLst/>
                          <a:latin typeface="Meiryo UI" panose="020B0604030504040204" pitchFamily="50" charset="-128"/>
                          <a:ea typeface="Meiryo UI" panose="020B0604030504040204" pitchFamily="50" charset="-128"/>
                          <a:cs typeface="Times New Roman" panose="02020603050405020304" pitchFamily="18" charset="0"/>
                        </a:rPr>
                        <a:t>１０</a:t>
                      </a:r>
                      <a:r>
                        <a:rPr lang="ja-JP" sz="1050" spc="55" dirty="0" smtClean="0">
                          <a:effectLst/>
                          <a:latin typeface="Meiryo UI" panose="020B0604030504040204" pitchFamily="50" charset="-128"/>
                          <a:ea typeface="Meiryo UI" panose="020B0604030504040204" pitchFamily="50" charset="-128"/>
                          <a:cs typeface="Times New Roman" panose="02020603050405020304" pitchFamily="18" charset="0"/>
                        </a:rPr>
                        <a:t>０万円</a:t>
                      </a:r>
                      <a:endParaRPr lang="ja-JP" sz="1200" spc="55"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45720" marR="45720" marT="9525"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FEF6F0"/>
                    </a:solidFill>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xmlns="" val="1287866859"/>
                  </a:ext>
                </a:extLst>
              </a:tr>
              <a:tr h="218504">
                <a:tc vMerge="1">
                  <a:txBody>
                    <a:bodyPr/>
                    <a:lstStyle/>
                    <a:p>
                      <a:endParaRPr kumimoji="1" lang="ja-JP" altLang="en-US"/>
                    </a:p>
                  </a:txBody>
                  <a:tcPr/>
                </a:tc>
                <a:tc vMerge="1">
                  <a:txBody>
                    <a:bodyPr/>
                    <a:lstStyle/>
                    <a:p>
                      <a:endParaRPr kumimoji="1" lang="ja-JP" altLang="en-US"/>
                    </a:p>
                  </a:txBody>
                  <a:tcPr/>
                </a:tc>
                <a:tc>
                  <a:txBody>
                    <a:bodyPr/>
                    <a:lstStyle/>
                    <a:p>
                      <a:pPr algn="ctr" latinLnBrk="1">
                        <a:lnSpc>
                          <a:spcPts val="1400"/>
                        </a:lnSpc>
                        <a:spcAft>
                          <a:spcPts val="0"/>
                        </a:spcAft>
                      </a:pPr>
                      <a:r>
                        <a:rPr lang="en-US" altLang="ja-JP" sz="1050" spc="55" dirty="0" smtClean="0">
                          <a:effectLst/>
                          <a:latin typeface="Meiryo UI" panose="020B0604030504040204" pitchFamily="50" charset="-128"/>
                          <a:ea typeface="Meiryo UI" panose="020B0604030504040204" pitchFamily="50" charset="-128"/>
                          <a:cs typeface="Times New Roman" panose="02020603050405020304" pitchFamily="18" charset="0"/>
                        </a:rPr>
                        <a:t>10</a:t>
                      </a:r>
                      <a:r>
                        <a:rPr lang="ja-JP" sz="1050" spc="55" dirty="0" smtClean="0">
                          <a:effectLst/>
                          <a:latin typeface="Meiryo UI" panose="020B0604030504040204" pitchFamily="50" charset="-128"/>
                          <a:ea typeface="Meiryo UI" panose="020B0604030504040204" pitchFamily="50" charset="-128"/>
                          <a:cs typeface="Times New Roman" panose="02020603050405020304" pitchFamily="18" charset="0"/>
                        </a:rPr>
                        <a:t>人</a:t>
                      </a:r>
                      <a:r>
                        <a:rPr lang="ja-JP" sz="1050" spc="55" dirty="0">
                          <a:effectLst/>
                          <a:latin typeface="Meiryo UI" panose="020B0604030504040204" pitchFamily="50" charset="-128"/>
                          <a:ea typeface="Meiryo UI" panose="020B0604030504040204" pitchFamily="50" charset="-128"/>
                          <a:cs typeface="Times New Roman" panose="02020603050405020304" pitchFamily="18" charset="0"/>
                        </a:rPr>
                        <a:t>以上</a:t>
                      </a:r>
                      <a:endParaRPr lang="ja-JP" sz="1200" spc="55"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45720" marR="45720" marT="9525"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FEF6F0"/>
                    </a:solidFill>
                  </a:tcPr>
                </a:tc>
                <a:tc>
                  <a:txBody>
                    <a:bodyPr/>
                    <a:lstStyle/>
                    <a:p>
                      <a:pPr algn="ctr" latinLnBrk="1">
                        <a:lnSpc>
                          <a:spcPts val="1400"/>
                        </a:lnSpc>
                        <a:spcAft>
                          <a:spcPts val="0"/>
                        </a:spcAft>
                      </a:pPr>
                      <a:r>
                        <a:rPr lang="ja-JP" altLang="en-US" sz="1050" spc="55" dirty="0" smtClean="0">
                          <a:effectLst/>
                          <a:latin typeface="Meiryo UI" panose="020B0604030504040204" pitchFamily="50" charset="-128"/>
                          <a:ea typeface="Meiryo UI" panose="020B0604030504040204" pitchFamily="50" charset="-128"/>
                          <a:cs typeface="Times New Roman" panose="02020603050405020304" pitchFamily="18" charset="0"/>
                        </a:rPr>
                        <a:t>１２</a:t>
                      </a:r>
                      <a:r>
                        <a:rPr lang="ja-JP" sz="1050" spc="55" dirty="0" smtClean="0">
                          <a:effectLst/>
                          <a:latin typeface="Meiryo UI" panose="020B0604030504040204" pitchFamily="50" charset="-128"/>
                          <a:ea typeface="Meiryo UI" panose="020B0604030504040204" pitchFamily="50" charset="-128"/>
                          <a:cs typeface="Times New Roman" panose="02020603050405020304" pitchFamily="18" charset="0"/>
                        </a:rPr>
                        <a:t>０万円</a:t>
                      </a:r>
                      <a:endParaRPr lang="ja-JP" sz="1200" spc="55"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45720" marR="45720" marT="9525"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FEF6F0"/>
                    </a:solidFill>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xmlns="" val="3354356325"/>
                  </a:ext>
                </a:extLst>
              </a:tr>
              <a:tr h="218504">
                <a:tc rowSpan="5">
                  <a:txBody>
                    <a:bodyPr/>
                    <a:lstStyle/>
                    <a:p>
                      <a:pPr algn="ctr"/>
                      <a:r>
                        <a:rPr kumimoji="1" lang="en-US" altLang="ja-JP" sz="1200" b="1" dirty="0" smtClean="0">
                          <a:latin typeface="Meiryo UI" panose="020B0604030504040204" pitchFamily="50" charset="-128"/>
                          <a:ea typeface="Meiryo UI" panose="020B0604030504040204" pitchFamily="50" charset="-128"/>
                        </a:rPr>
                        <a:t>45</a:t>
                      </a:r>
                      <a:r>
                        <a:rPr kumimoji="1" lang="ja-JP" altLang="en-US" sz="1200" b="1" dirty="0" smtClean="0">
                          <a:latin typeface="Meiryo UI" panose="020B0604030504040204" pitchFamily="50" charset="-128"/>
                          <a:ea typeface="Meiryo UI" panose="020B0604030504040204" pitchFamily="50" charset="-128"/>
                        </a:rPr>
                        <a:t>円コース</a:t>
                      </a:r>
                    </a:p>
                  </a:txBody>
                  <a:tcPr anchor="ctr">
                    <a:lnL w="12700" cap="flat" cmpd="sng" algn="ctr">
                      <a:solidFill>
                        <a:schemeClr val="tx1"/>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accent6">
                        <a:lumMod val="60000"/>
                        <a:lumOff val="40000"/>
                      </a:schemeClr>
                    </a:solidFill>
                  </a:tcPr>
                </a:tc>
                <a:tc rowSpan="5">
                  <a:txBody>
                    <a:bodyPr/>
                    <a:lstStyle/>
                    <a:p>
                      <a:pPr algn="ctr"/>
                      <a:r>
                        <a:rPr kumimoji="1" lang="en-US" altLang="ja-JP" sz="1050" dirty="0" smtClean="0">
                          <a:latin typeface="Meiryo UI" panose="020B0604030504040204" pitchFamily="50" charset="-128"/>
                          <a:ea typeface="Meiryo UI" panose="020B0604030504040204" pitchFamily="50" charset="-128"/>
                        </a:rPr>
                        <a:t>45</a:t>
                      </a:r>
                      <a:r>
                        <a:rPr kumimoji="1" lang="ja-JP" altLang="en-US" sz="1050" dirty="0" smtClean="0">
                          <a:latin typeface="Meiryo UI" panose="020B0604030504040204" pitchFamily="50" charset="-128"/>
                          <a:ea typeface="Meiryo UI" panose="020B0604030504040204" pitchFamily="50" charset="-128"/>
                        </a:rPr>
                        <a:t>円以上</a:t>
                      </a:r>
                    </a:p>
                  </a:txBody>
                  <a:tcPr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accent6">
                        <a:lumMod val="60000"/>
                        <a:lumOff val="40000"/>
                      </a:schemeClr>
                    </a:solidFill>
                  </a:tcPr>
                </a:tc>
                <a:tc>
                  <a:txBody>
                    <a:bodyPr/>
                    <a:lstStyle/>
                    <a:p>
                      <a:pPr marL="0" marR="0" lvl="0" indent="0" algn="ctr" defTabSz="914400" rtl="0" eaLnBrk="1" fontAlgn="auto" latinLnBrk="1" hangingPunct="1">
                        <a:lnSpc>
                          <a:spcPts val="1400"/>
                        </a:lnSpc>
                        <a:spcBef>
                          <a:spcPts val="0"/>
                        </a:spcBef>
                        <a:spcAft>
                          <a:spcPts val="0"/>
                        </a:spcAft>
                        <a:buClrTx/>
                        <a:buSzTx/>
                        <a:buFontTx/>
                        <a:buNone/>
                        <a:tabLst/>
                        <a:defRPr/>
                      </a:pPr>
                      <a:r>
                        <a:rPr lang="ja-JP" altLang="ja-JP" sz="1050" spc="55" dirty="0" smtClean="0">
                          <a:effectLst/>
                          <a:latin typeface="Meiryo UI" panose="020B0604030504040204" pitchFamily="50" charset="-128"/>
                          <a:ea typeface="Meiryo UI" panose="020B0604030504040204" pitchFamily="50" charset="-128"/>
                          <a:cs typeface="Times New Roman" panose="02020603050405020304" pitchFamily="18" charset="0"/>
                        </a:rPr>
                        <a:t>１人</a:t>
                      </a:r>
                      <a:endParaRPr lang="ja-JP" altLang="ja-JP" sz="1200" spc="55" dirty="0" smtClean="0">
                        <a:effectLst/>
                        <a:latin typeface="Meiryo UI" panose="020B0604030504040204" pitchFamily="50" charset="-128"/>
                        <a:ea typeface="Meiryo UI" panose="020B0604030504040204" pitchFamily="50" charset="-128"/>
                        <a:cs typeface="Times New Roman" panose="02020603050405020304" pitchFamily="18" charset="0"/>
                      </a:endParaRPr>
                    </a:p>
                  </a:txBody>
                  <a:tcPr marL="45720" marR="45720" marT="9525"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accent6">
                        <a:lumMod val="60000"/>
                        <a:lumOff val="40000"/>
                      </a:schemeClr>
                    </a:solidFill>
                  </a:tcPr>
                </a:tc>
                <a:tc>
                  <a:txBody>
                    <a:bodyPr/>
                    <a:lstStyle/>
                    <a:p>
                      <a:pPr algn="ctr" latinLnBrk="1">
                        <a:lnSpc>
                          <a:spcPts val="1400"/>
                        </a:lnSpc>
                        <a:spcAft>
                          <a:spcPts val="0"/>
                        </a:spcAft>
                      </a:pPr>
                      <a:r>
                        <a:rPr lang="ja-JP" altLang="en-US" sz="1050" spc="55" dirty="0" smtClean="0">
                          <a:effectLst/>
                          <a:latin typeface="Meiryo UI" panose="020B0604030504040204" pitchFamily="50" charset="-128"/>
                          <a:ea typeface="Meiryo UI" panose="020B0604030504040204" pitchFamily="50" charset="-128"/>
                          <a:cs typeface="Times New Roman" panose="02020603050405020304" pitchFamily="18" charset="0"/>
                        </a:rPr>
                        <a:t>４５</a:t>
                      </a:r>
                      <a:r>
                        <a:rPr lang="ja-JP" sz="1050" spc="55" dirty="0" smtClean="0">
                          <a:effectLst/>
                          <a:latin typeface="Meiryo UI" panose="020B0604030504040204" pitchFamily="50" charset="-128"/>
                          <a:ea typeface="Meiryo UI" panose="020B0604030504040204" pitchFamily="50" charset="-128"/>
                          <a:cs typeface="Times New Roman" panose="02020603050405020304" pitchFamily="18" charset="0"/>
                        </a:rPr>
                        <a:t>万円</a:t>
                      </a:r>
                      <a:endParaRPr lang="ja-JP" sz="1200" spc="55"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45720" marR="45720" marT="9525"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accent6">
                        <a:lumMod val="60000"/>
                        <a:lumOff val="40000"/>
                      </a:schemeClr>
                    </a:solidFill>
                  </a:tcPr>
                </a:tc>
                <a:tc vMerge="1">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EF6F0"/>
                    </a:solidFill>
                  </a:tcPr>
                </a:tc>
                <a:tc vMerge="1">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EF6F0"/>
                    </a:solidFill>
                  </a:tcPr>
                </a:tc>
                <a:extLst>
                  <a:ext uri="{0D108BD9-81ED-4DB2-BD59-A6C34878D82A}">
                    <a16:rowId xmlns:a16="http://schemas.microsoft.com/office/drawing/2014/main" xmlns="" val="1990691132"/>
                  </a:ext>
                </a:extLst>
              </a:tr>
              <a:tr h="218504">
                <a:tc vMerge="1">
                  <a:txBody>
                    <a:bodyPr/>
                    <a:lstStyle/>
                    <a:p>
                      <a:endParaRPr kumimoji="1" lang="ja-JP" altLang="en-US"/>
                    </a:p>
                  </a:txBody>
                  <a:tcPr/>
                </a:tc>
                <a:tc vMerge="1">
                  <a:txBody>
                    <a:bodyPr/>
                    <a:lstStyle/>
                    <a:p>
                      <a:endParaRPr kumimoji="1" lang="ja-JP" altLang="en-US"/>
                    </a:p>
                  </a:txBody>
                  <a:tcPr/>
                </a:tc>
                <a:tc>
                  <a:txBody>
                    <a:bodyPr/>
                    <a:lstStyle/>
                    <a:p>
                      <a:pPr algn="ctr" latinLnBrk="1">
                        <a:lnSpc>
                          <a:spcPts val="1400"/>
                        </a:lnSpc>
                        <a:spcAft>
                          <a:spcPts val="0"/>
                        </a:spcAft>
                      </a:pPr>
                      <a:r>
                        <a:rPr lang="ja-JP" sz="1050" spc="55" dirty="0">
                          <a:effectLst/>
                          <a:latin typeface="Meiryo UI" panose="020B0604030504040204" pitchFamily="50" charset="-128"/>
                          <a:ea typeface="Meiryo UI" panose="020B0604030504040204" pitchFamily="50" charset="-128"/>
                          <a:cs typeface="Times New Roman" panose="02020603050405020304" pitchFamily="18" charset="0"/>
                        </a:rPr>
                        <a:t>２～３人</a:t>
                      </a:r>
                      <a:endParaRPr lang="ja-JP" sz="1200" spc="55"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45720" marR="45720" marT="9525"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accent6">
                        <a:lumMod val="60000"/>
                        <a:lumOff val="40000"/>
                      </a:schemeClr>
                    </a:solidFill>
                  </a:tcPr>
                </a:tc>
                <a:tc>
                  <a:txBody>
                    <a:bodyPr/>
                    <a:lstStyle/>
                    <a:p>
                      <a:pPr algn="ctr" latinLnBrk="1">
                        <a:lnSpc>
                          <a:spcPts val="1400"/>
                        </a:lnSpc>
                        <a:spcAft>
                          <a:spcPts val="0"/>
                        </a:spcAft>
                      </a:pPr>
                      <a:r>
                        <a:rPr lang="ja-JP" altLang="en-US" sz="1050" spc="55" dirty="0" smtClean="0">
                          <a:effectLst/>
                          <a:latin typeface="Meiryo UI" panose="020B0604030504040204" pitchFamily="50" charset="-128"/>
                          <a:ea typeface="Meiryo UI" panose="020B0604030504040204" pitchFamily="50" charset="-128"/>
                          <a:cs typeface="Times New Roman" panose="02020603050405020304" pitchFamily="18" charset="0"/>
                        </a:rPr>
                        <a:t>７</a:t>
                      </a:r>
                      <a:r>
                        <a:rPr lang="ja-JP" sz="1050" spc="55" dirty="0" smtClean="0">
                          <a:effectLst/>
                          <a:latin typeface="Meiryo UI" panose="020B0604030504040204" pitchFamily="50" charset="-128"/>
                          <a:ea typeface="Meiryo UI" panose="020B0604030504040204" pitchFamily="50" charset="-128"/>
                          <a:cs typeface="Times New Roman" panose="02020603050405020304" pitchFamily="18" charset="0"/>
                        </a:rPr>
                        <a:t>０万円</a:t>
                      </a:r>
                      <a:endParaRPr lang="ja-JP" sz="1200" spc="55"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45720" marR="45720" marT="9525"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accent6">
                        <a:lumMod val="60000"/>
                        <a:lumOff val="40000"/>
                      </a:schemeClr>
                    </a:solidFill>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xmlns="" val="1279819078"/>
                  </a:ext>
                </a:extLst>
              </a:tr>
              <a:tr h="218504">
                <a:tc vMerge="1">
                  <a:txBody>
                    <a:bodyPr/>
                    <a:lstStyle/>
                    <a:p>
                      <a:endParaRPr kumimoji="1" lang="ja-JP" altLang="en-US"/>
                    </a:p>
                  </a:txBody>
                  <a:tcPr/>
                </a:tc>
                <a:tc vMerge="1">
                  <a:txBody>
                    <a:bodyPr/>
                    <a:lstStyle/>
                    <a:p>
                      <a:endParaRPr kumimoji="1" lang="ja-JP" altLang="en-US"/>
                    </a:p>
                  </a:txBody>
                  <a:tcPr/>
                </a:tc>
                <a:tc>
                  <a:txBody>
                    <a:bodyPr/>
                    <a:lstStyle/>
                    <a:p>
                      <a:pPr algn="ctr" latinLnBrk="1">
                        <a:lnSpc>
                          <a:spcPts val="1400"/>
                        </a:lnSpc>
                        <a:spcAft>
                          <a:spcPts val="0"/>
                        </a:spcAft>
                      </a:pPr>
                      <a:r>
                        <a:rPr lang="ja-JP" sz="1050" spc="55" dirty="0">
                          <a:effectLst/>
                          <a:latin typeface="Meiryo UI" panose="020B0604030504040204" pitchFamily="50" charset="-128"/>
                          <a:ea typeface="Meiryo UI" panose="020B0604030504040204" pitchFamily="50" charset="-128"/>
                          <a:cs typeface="Times New Roman" panose="02020603050405020304" pitchFamily="18" charset="0"/>
                        </a:rPr>
                        <a:t>４～６人</a:t>
                      </a:r>
                      <a:endParaRPr lang="ja-JP" sz="1200" spc="55"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45720" marR="45720" marT="9525"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accent6">
                        <a:lumMod val="60000"/>
                        <a:lumOff val="40000"/>
                      </a:schemeClr>
                    </a:solidFill>
                  </a:tcPr>
                </a:tc>
                <a:tc>
                  <a:txBody>
                    <a:bodyPr/>
                    <a:lstStyle/>
                    <a:p>
                      <a:pPr algn="ctr" latinLnBrk="1">
                        <a:lnSpc>
                          <a:spcPts val="1400"/>
                        </a:lnSpc>
                        <a:spcAft>
                          <a:spcPts val="0"/>
                        </a:spcAft>
                      </a:pPr>
                      <a:r>
                        <a:rPr lang="ja-JP" altLang="en-US" sz="1050" spc="55" dirty="0" smtClean="0">
                          <a:effectLst/>
                          <a:latin typeface="Meiryo UI" panose="020B0604030504040204" pitchFamily="50" charset="-128"/>
                          <a:ea typeface="Meiryo UI" panose="020B0604030504040204" pitchFamily="50" charset="-128"/>
                          <a:cs typeface="Times New Roman" panose="02020603050405020304" pitchFamily="18" charset="0"/>
                        </a:rPr>
                        <a:t>１０</a:t>
                      </a:r>
                      <a:r>
                        <a:rPr lang="ja-JP" sz="1050" spc="55" dirty="0" smtClean="0">
                          <a:effectLst/>
                          <a:latin typeface="Meiryo UI" panose="020B0604030504040204" pitchFamily="50" charset="-128"/>
                          <a:ea typeface="Meiryo UI" panose="020B0604030504040204" pitchFamily="50" charset="-128"/>
                          <a:cs typeface="Times New Roman" panose="02020603050405020304" pitchFamily="18" charset="0"/>
                        </a:rPr>
                        <a:t>０万円</a:t>
                      </a:r>
                      <a:endParaRPr lang="ja-JP" sz="1200" spc="55"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45720" marR="45720" marT="9525"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accent6">
                        <a:lumMod val="60000"/>
                        <a:lumOff val="40000"/>
                      </a:schemeClr>
                    </a:solidFill>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xmlns="" val="3577910135"/>
                  </a:ext>
                </a:extLst>
              </a:tr>
              <a:tr h="218504">
                <a:tc vMerge="1">
                  <a:txBody>
                    <a:bodyPr/>
                    <a:lstStyle/>
                    <a:p>
                      <a:endParaRPr kumimoji="1" lang="ja-JP" altLang="en-US"/>
                    </a:p>
                  </a:txBody>
                  <a:tcPr/>
                </a:tc>
                <a:tc vMerge="1">
                  <a:txBody>
                    <a:bodyPr/>
                    <a:lstStyle/>
                    <a:p>
                      <a:endParaRPr kumimoji="1" lang="ja-JP" altLang="en-US"/>
                    </a:p>
                  </a:txBody>
                  <a:tcPr/>
                </a:tc>
                <a:tc>
                  <a:txBody>
                    <a:bodyPr/>
                    <a:lstStyle/>
                    <a:p>
                      <a:pPr algn="ctr" latinLnBrk="1">
                        <a:lnSpc>
                          <a:spcPts val="1400"/>
                        </a:lnSpc>
                        <a:spcAft>
                          <a:spcPts val="0"/>
                        </a:spcAft>
                      </a:pPr>
                      <a:r>
                        <a:rPr lang="ja-JP" sz="1050" spc="55" dirty="0">
                          <a:effectLst/>
                          <a:latin typeface="Meiryo UI" panose="020B0604030504040204" pitchFamily="50" charset="-128"/>
                          <a:ea typeface="Meiryo UI" panose="020B0604030504040204" pitchFamily="50" charset="-128"/>
                          <a:cs typeface="Times New Roman" panose="02020603050405020304" pitchFamily="18" charset="0"/>
                        </a:rPr>
                        <a:t>７人以上</a:t>
                      </a:r>
                      <a:endParaRPr lang="ja-JP" sz="1200" spc="55"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45720" marR="45720" marT="9525"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accent6">
                        <a:lumMod val="60000"/>
                        <a:lumOff val="40000"/>
                      </a:schemeClr>
                    </a:solidFill>
                  </a:tcPr>
                </a:tc>
                <a:tc>
                  <a:txBody>
                    <a:bodyPr/>
                    <a:lstStyle/>
                    <a:p>
                      <a:pPr algn="ctr" latinLnBrk="1">
                        <a:lnSpc>
                          <a:spcPts val="1400"/>
                        </a:lnSpc>
                        <a:spcAft>
                          <a:spcPts val="0"/>
                        </a:spcAft>
                      </a:pPr>
                      <a:r>
                        <a:rPr lang="ja-JP" altLang="en-US" sz="1050" spc="55" dirty="0" smtClean="0">
                          <a:effectLst/>
                          <a:latin typeface="Meiryo UI" panose="020B0604030504040204" pitchFamily="50" charset="-128"/>
                          <a:ea typeface="Meiryo UI" panose="020B0604030504040204" pitchFamily="50" charset="-128"/>
                          <a:cs typeface="Times New Roman" panose="02020603050405020304" pitchFamily="18" charset="0"/>
                        </a:rPr>
                        <a:t>１５</a:t>
                      </a:r>
                      <a:r>
                        <a:rPr lang="ja-JP" sz="1050" spc="55" dirty="0" smtClean="0">
                          <a:effectLst/>
                          <a:latin typeface="Meiryo UI" panose="020B0604030504040204" pitchFamily="50" charset="-128"/>
                          <a:ea typeface="Meiryo UI" panose="020B0604030504040204" pitchFamily="50" charset="-128"/>
                          <a:cs typeface="Times New Roman" panose="02020603050405020304" pitchFamily="18" charset="0"/>
                        </a:rPr>
                        <a:t>０万円</a:t>
                      </a:r>
                      <a:endParaRPr lang="ja-JP" sz="1200" spc="55"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45720" marR="45720" marT="9525"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accent6">
                        <a:lumMod val="60000"/>
                        <a:lumOff val="40000"/>
                      </a:schemeClr>
                    </a:solidFill>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xmlns="" val="2468717988"/>
                  </a:ext>
                </a:extLst>
              </a:tr>
              <a:tr h="218504">
                <a:tc vMerge="1">
                  <a:txBody>
                    <a:bodyPr/>
                    <a:lstStyle/>
                    <a:p>
                      <a:endParaRPr kumimoji="1" lang="ja-JP" altLang="en-US"/>
                    </a:p>
                  </a:txBody>
                  <a:tcPr/>
                </a:tc>
                <a:tc vMerge="1">
                  <a:txBody>
                    <a:bodyPr/>
                    <a:lstStyle/>
                    <a:p>
                      <a:endParaRPr kumimoji="1" lang="ja-JP" altLang="en-US"/>
                    </a:p>
                  </a:txBody>
                  <a:tcPr/>
                </a:tc>
                <a:tc>
                  <a:txBody>
                    <a:bodyPr/>
                    <a:lstStyle/>
                    <a:p>
                      <a:pPr algn="ctr" latinLnBrk="1">
                        <a:lnSpc>
                          <a:spcPts val="1400"/>
                        </a:lnSpc>
                        <a:spcAft>
                          <a:spcPts val="0"/>
                        </a:spcAft>
                      </a:pPr>
                      <a:r>
                        <a:rPr lang="en-US" altLang="ja-JP" sz="1050" spc="55" dirty="0" smtClean="0">
                          <a:effectLst/>
                          <a:latin typeface="Meiryo UI" panose="020B0604030504040204" pitchFamily="50" charset="-128"/>
                          <a:ea typeface="Meiryo UI" panose="020B0604030504040204" pitchFamily="50" charset="-128"/>
                          <a:cs typeface="Times New Roman" panose="02020603050405020304" pitchFamily="18" charset="0"/>
                        </a:rPr>
                        <a:t>10</a:t>
                      </a:r>
                      <a:r>
                        <a:rPr lang="ja-JP" sz="1050" spc="55" dirty="0" smtClean="0">
                          <a:effectLst/>
                          <a:latin typeface="Meiryo UI" panose="020B0604030504040204" pitchFamily="50" charset="-128"/>
                          <a:ea typeface="Meiryo UI" panose="020B0604030504040204" pitchFamily="50" charset="-128"/>
                          <a:cs typeface="Times New Roman" panose="02020603050405020304" pitchFamily="18" charset="0"/>
                        </a:rPr>
                        <a:t>人</a:t>
                      </a:r>
                      <a:r>
                        <a:rPr lang="ja-JP" sz="1050" spc="55" dirty="0">
                          <a:effectLst/>
                          <a:latin typeface="Meiryo UI" panose="020B0604030504040204" pitchFamily="50" charset="-128"/>
                          <a:ea typeface="Meiryo UI" panose="020B0604030504040204" pitchFamily="50" charset="-128"/>
                          <a:cs typeface="Times New Roman" panose="02020603050405020304" pitchFamily="18" charset="0"/>
                        </a:rPr>
                        <a:t>以上</a:t>
                      </a:r>
                      <a:endParaRPr lang="ja-JP" sz="1200" spc="55"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45720" marR="45720" marT="9525"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accent6">
                        <a:lumMod val="60000"/>
                        <a:lumOff val="40000"/>
                      </a:schemeClr>
                    </a:solidFill>
                  </a:tcPr>
                </a:tc>
                <a:tc>
                  <a:txBody>
                    <a:bodyPr/>
                    <a:lstStyle/>
                    <a:p>
                      <a:pPr algn="ctr" latinLnBrk="1">
                        <a:lnSpc>
                          <a:spcPts val="1400"/>
                        </a:lnSpc>
                        <a:spcAft>
                          <a:spcPts val="0"/>
                        </a:spcAft>
                      </a:pPr>
                      <a:r>
                        <a:rPr lang="ja-JP" altLang="en-US" sz="1050" spc="55" dirty="0" smtClean="0">
                          <a:effectLst/>
                          <a:latin typeface="Meiryo UI" panose="020B0604030504040204" pitchFamily="50" charset="-128"/>
                          <a:ea typeface="Meiryo UI" panose="020B0604030504040204" pitchFamily="50" charset="-128"/>
                          <a:cs typeface="Times New Roman" panose="02020603050405020304" pitchFamily="18" charset="0"/>
                        </a:rPr>
                        <a:t>１８</a:t>
                      </a:r>
                      <a:r>
                        <a:rPr lang="ja-JP" sz="1050" spc="55" dirty="0" smtClean="0">
                          <a:effectLst/>
                          <a:latin typeface="Meiryo UI" panose="020B0604030504040204" pitchFamily="50" charset="-128"/>
                          <a:ea typeface="Meiryo UI" panose="020B0604030504040204" pitchFamily="50" charset="-128"/>
                          <a:cs typeface="Times New Roman" panose="02020603050405020304" pitchFamily="18" charset="0"/>
                        </a:rPr>
                        <a:t>０万円</a:t>
                      </a:r>
                      <a:endParaRPr lang="ja-JP" sz="1200" spc="55"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45720" marR="45720" marT="9525"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accent6">
                        <a:lumMod val="60000"/>
                        <a:lumOff val="40000"/>
                      </a:schemeClr>
                    </a:solidFill>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xmlns="" val="148828539"/>
                  </a:ext>
                </a:extLst>
              </a:tr>
              <a:tr h="218504">
                <a:tc rowSpan="5">
                  <a:txBody>
                    <a:bodyPr/>
                    <a:lstStyle/>
                    <a:p>
                      <a:pPr algn="ctr"/>
                      <a:r>
                        <a:rPr kumimoji="1" lang="en-US" altLang="ja-JP" sz="1200" b="1" dirty="0" smtClean="0">
                          <a:latin typeface="Meiryo UI" panose="020B0604030504040204" pitchFamily="50" charset="-128"/>
                          <a:ea typeface="Meiryo UI" panose="020B0604030504040204" pitchFamily="50" charset="-128"/>
                        </a:rPr>
                        <a:t>60</a:t>
                      </a:r>
                      <a:r>
                        <a:rPr kumimoji="1" lang="ja-JP" altLang="en-US" sz="1200" b="1" dirty="0" smtClean="0">
                          <a:latin typeface="Meiryo UI" panose="020B0604030504040204" pitchFamily="50" charset="-128"/>
                          <a:ea typeface="Meiryo UI" panose="020B0604030504040204" pitchFamily="50" charset="-128"/>
                        </a:rPr>
                        <a:t>円コース</a:t>
                      </a:r>
                    </a:p>
                  </a:txBody>
                  <a:tcPr anchor="ctr">
                    <a:lnL w="12700" cap="flat" cmpd="sng" algn="ctr">
                      <a:solidFill>
                        <a:schemeClr val="tx1"/>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FEF6F0"/>
                    </a:solidFill>
                  </a:tcPr>
                </a:tc>
                <a:tc rowSpan="5">
                  <a:txBody>
                    <a:bodyPr/>
                    <a:lstStyle/>
                    <a:p>
                      <a:pPr algn="ctr"/>
                      <a:r>
                        <a:rPr kumimoji="1" lang="en-US" altLang="ja-JP" sz="1050" dirty="0" smtClean="0">
                          <a:latin typeface="Meiryo UI" panose="020B0604030504040204" pitchFamily="50" charset="-128"/>
                          <a:ea typeface="Meiryo UI" panose="020B0604030504040204" pitchFamily="50" charset="-128"/>
                        </a:rPr>
                        <a:t>60</a:t>
                      </a:r>
                      <a:r>
                        <a:rPr kumimoji="1" lang="ja-JP" altLang="en-US" sz="1050" dirty="0" smtClean="0">
                          <a:latin typeface="Meiryo UI" panose="020B0604030504040204" pitchFamily="50" charset="-128"/>
                          <a:ea typeface="Meiryo UI" panose="020B0604030504040204" pitchFamily="50" charset="-128"/>
                        </a:rPr>
                        <a:t>円以上</a:t>
                      </a:r>
                    </a:p>
                  </a:txBody>
                  <a:tcPr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FEF6F0"/>
                    </a:solidFill>
                  </a:tcPr>
                </a:tc>
                <a:tc>
                  <a:txBody>
                    <a:bodyPr/>
                    <a:lstStyle/>
                    <a:p>
                      <a:pPr marL="0" marR="0" lvl="0" indent="0" algn="ctr" defTabSz="914400" rtl="0" eaLnBrk="1" fontAlgn="auto" latinLnBrk="1" hangingPunct="1">
                        <a:lnSpc>
                          <a:spcPts val="1400"/>
                        </a:lnSpc>
                        <a:spcBef>
                          <a:spcPts val="0"/>
                        </a:spcBef>
                        <a:spcAft>
                          <a:spcPts val="0"/>
                        </a:spcAft>
                        <a:buClrTx/>
                        <a:buSzTx/>
                        <a:buFontTx/>
                        <a:buNone/>
                        <a:tabLst/>
                        <a:defRPr/>
                      </a:pPr>
                      <a:r>
                        <a:rPr lang="ja-JP" altLang="ja-JP" sz="1050" spc="55" dirty="0" smtClean="0">
                          <a:effectLst/>
                          <a:latin typeface="Meiryo UI" panose="020B0604030504040204" pitchFamily="50" charset="-128"/>
                          <a:ea typeface="Meiryo UI" panose="020B0604030504040204" pitchFamily="50" charset="-128"/>
                          <a:cs typeface="Times New Roman" panose="02020603050405020304" pitchFamily="18" charset="0"/>
                        </a:rPr>
                        <a:t>１人</a:t>
                      </a:r>
                      <a:endParaRPr lang="ja-JP" altLang="ja-JP" sz="1200" spc="55" dirty="0" smtClean="0">
                        <a:effectLst/>
                        <a:latin typeface="Meiryo UI" panose="020B0604030504040204" pitchFamily="50" charset="-128"/>
                        <a:ea typeface="Meiryo UI" panose="020B0604030504040204" pitchFamily="50" charset="-128"/>
                        <a:cs typeface="Times New Roman" panose="02020603050405020304" pitchFamily="18" charset="0"/>
                      </a:endParaRPr>
                    </a:p>
                  </a:txBody>
                  <a:tcPr marL="45720" marR="45720" marT="9525"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FEF6F0"/>
                    </a:solidFill>
                  </a:tcPr>
                </a:tc>
                <a:tc>
                  <a:txBody>
                    <a:bodyPr/>
                    <a:lstStyle/>
                    <a:p>
                      <a:pPr algn="ctr" latinLnBrk="1">
                        <a:lnSpc>
                          <a:spcPts val="1400"/>
                        </a:lnSpc>
                        <a:spcAft>
                          <a:spcPts val="0"/>
                        </a:spcAft>
                      </a:pPr>
                      <a:r>
                        <a:rPr lang="ja-JP" altLang="en-US" sz="1050" spc="55" dirty="0" smtClean="0">
                          <a:effectLst/>
                          <a:latin typeface="Meiryo UI" panose="020B0604030504040204" pitchFamily="50" charset="-128"/>
                          <a:ea typeface="Meiryo UI" panose="020B0604030504040204" pitchFamily="50" charset="-128"/>
                          <a:cs typeface="Times New Roman" panose="02020603050405020304" pitchFamily="18" charset="0"/>
                        </a:rPr>
                        <a:t>６０</a:t>
                      </a:r>
                      <a:r>
                        <a:rPr lang="ja-JP" sz="1050" spc="55" dirty="0" smtClean="0">
                          <a:effectLst/>
                          <a:latin typeface="Meiryo UI" panose="020B0604030504040204" pitchFamily="50" charset="-128"/>
                          <a:ea typeface="Meiryo UI" panose="020B0604030504040204" pitchFamily="50" charset="-128"/>
                          <a:cs typeface="Times New Roman" panose="02020603050405020304" pitchFamily="18" charset="0"/>
                        </a:rPr>
                        <a:t>万円</a:t>
                      </a:r>
                      <a:endParaRPr lang="ja-JP" sz="1200" spc="55"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45720" marR="45720" marT="9525"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FEF6F0"/>
                    </a:solidFill>
                  </a:tcPr>
                </a:tc>
                <a:tc vMerge="1">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EF6F0"/>
                    </a:solidFill>
                  </a:tcPr>
                </a:tc>
                <a:tc vMerge="1">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EF6F0"/>
                    </a:solidFill>
                  </a:tcPr>
                </a:tc>
                <a:extLst>
                  <a:ext uri="{0D108BD9-81ED-4DB2-BD59-A6C34878D82A}">
                    <a16:rowId xmlns:a16="http://schemas.microsoft.com/office/drawing/2014/main" xmlns="" val="3730515587"/>
                  </a:ext>
                </a:extLst>
              </a:tr>
              <a:tr h="218504">
                <a:tc vMerge="1">
                  <a:txBody>
                    <a:bodyPr/>
                    <a:lstStyle/>
                    <a:p>
                      <a:endParaRPr kumimoji="1" lang="ja-JP" altLang="en-US"/>
                    </a:p>
                  </a:txBody>
                  <a:tcPr/>
                </a:tc>
                <a:tc vMerge="1">
                  <a:txBody>
                    <a:bodyPr/>
                    <a:lstStyle/>
                    <a:p>
                      <a:endParaRPr kumimoji="1" lang="ja-JP" altLang="en-US" dirty="0"/>
                    </a:p>
                  </a:txBody>
                  <a:tcPr/>
                </a:tc>
                <a:tc>
                  <a:txBody>
                    <a:bodyPr/>
                    <a:lstStyle/>
                    <a:p>
                      <a:pPr algn="ctr" latinLnBrk="1">
                        <a:lnSpc>
                          <a:spcPts val="1400"/>
                        </a:lnSpc>
                        <a:spcAft>
                          <a:spcPts val="0"/>
                        </a:spcAft>
                      </a:pPr>
                      <a:r>
                        <a:rPr lang="ja-JP" sz="1050" spc="55" dirty="0">
                          <a:effectLst/>
                          <a:latin typeface="Meiryo UI" panose="020B0604030504040204" pitchFamily="50" charset="-128"/>
                          <a:ea typeface="Meiryo UI" panose="020B0604030504040204" pitchFamily="50" charset="-128"/>
                          <a:cs typeface="Times New Roman" panose="02020603050405020304" pitchFamily="18" charset="0"/>
                        </a:rPr>
                        <a:t>２～３人</a:t>
                      </a:r>
                      <a:endParaRPr lang="ja-JP" sz="1200" spc="55"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45720" marR="45720" marT="9525"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FEF6F0"/>
                    </a:solidFill>
                  </a:tcPr>
                </a:tc>
                <a:tc>
                  <a:txBody>
                    <a:bodyPr/>
                    <a:lstStyle/>
                    <a:p>
                      <a:pPr algn="ctr" latinLnBrk="1">
                        <a:lnSpc>
                          <a:spcPts val="1400"/>
                        </a:lnSpc>
                        <a:spcAft>
                          <a:spcPts val="0"/>
                        </a:spcAft>
                      </a:pPr>
                      <a:r>
                        <a:rPr lang="ja-JP" altLang="en-US" sz="1050" spc="55" dirty="0" smtClean="0">
                          <a:effectLst/>
                          <a:latin typeface="Meiryo UI" panose="020B0604030504040204" pitchFamily="50" charset="-128"/>
                          <a:ea typeface="Meiryo UI" panose="020B0604030504040204" pitchFamily="50" charset="-128"/>
                          <a:cs typeface="Times New Roman" panose="02020603050405020304" pitchFamily="18" charset="0"/>
                        </a:rPr>
                        <a:t>９</a:t>
                      </a:r>
                      <a:r>
                        <a:rPr lang="ja-JP" sz="1050" spc="55" dirty="0" smtClean="0">
                          <a:effectLst/>
                          <a:latin typeface="Meiryo UI" panose="020B0604030504040204" pitchFamily="50" charset="-128"/>
                          <a:ea typeface="Meiryo UI" panose="020B0604030504040204" pitchFamily="50" charset="-128"/>
                          <a:cs typeface="Times New Roman" panose="02020603050405020304" pitchFamily="18" charset="0"/>
                        </a:rPr>
                        <a:t>０万円</a:t>
                      </a:r>
                      <a:endParaRPr lang="ja-JP" sz="1200" spc="55"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45720" marR="45720" marT="9525"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FEF6F0"/>
                    </a:solidFill>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xmlns="" val="2274316533"/>
                  </a:ext>
                </a:extLst>
              </a:tr>
              <a:tr h="218504">
                <a:tc vMerge="1">
                  <a:txBody>
                    <a:bodyPr/>
                    <a:lstStyle/>
                    <a:p>
                      <a:endParaRPr kumimoji="1" lang="ja-JP" altLang="en-US"/>
                    </a:p>
                  </a:txBody>
                  <a:tcPr/>
                </a:tc>
                <a:tc vMerge="1">
                  <a:txBody>
                    <a:bodyPr/>
                    <a:lstStyle/>
                    <a:p>
                      <a:endParaRPr kumimoji="1" lang="ja-JP" altLang="en-US"/>
                    </a:p>
                  </a:txBody>
                  <a:tcPr/>
                </a:tc>
                <a:tc>
                  <a:txBody>
                    <a:bodyPr/>
                    <a:lstStyle/>
                    <a:p>
                      <a:pPr algn="ctr" latinLnBrk="1">
                        <a:lnSpc>
                          <a:spcPts val="1400"/>
                        </a:lnSpc>
                        <a:spcAft>
                          <a:spcPts val="0"/>
                        </a:spcAft>
                      </a:pPr>
                      <a:r>
                        <a:rPr lang="ja-JP" sz="1050" spc="55" dirty="0">
                          <a:effectLst/>
                          <a:latin typeface="Meiryo UI" panose="020B0604030504040204" pitchFamily="50" charset="-128"/>
                          <a:ea typeface="Meiryo UI" panose="020B0604030504040204" pitchFamily="50" charset="-128"/>
                          <a:cs typeface="Times New Roman" panose="02020603050405020304" pitchFamily="18" charset="0"/>
                        </a:rPr>
                        <a:t>４～６人</a:t>
                      </a:r>
                      <a:endParaRPr lang="ja-JP" sz="1200" spc="55"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45720" marR="45720" marT="9525"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FEF6F0"/>
                    </a:solidFill>
                  </a:tcPr>
                </a:tc>
                <a:tc>
                  <a:txBody>
                    <a:bodyPr/>
                    <a:lstStyle/>
                    <a:p>
                      <a:pPr algn="ctr" latinLnBrk="1">
                        <a:lnSpc>
                          <a:spcPts val="1400"/>
                        </a:lnSpc>
                        <a:spcAft>
                          <a:spcPts val="0"/>
                        </a:spcAft>
                      </a:pPr>
                      <a:r>
                        <a:rPr lang="ja-JP" altLang="en-US" sz="1050" spc="55" dirty="0" smtClean="0">
                          <a:effectLst/>
                          <a:latin typeface="Meiryo UI" panose="020B0604030504040204" pitchFamily="50" charset="-128"/>
                          <a:ea typeface="Meiryo UI" panose="020B0604030504040204" pitchFamily="50" charset="-128"/>
                          <a:cs typeface="Times New Roman" panose="02020603050405020304" pitchFamily="18" charset="0"/>
                        </a:rPr>
                        <a:t>１５</a:t>
                      </a:r>
                      <a:r>
                        <a:rPr lang="ja-JP" sz="1050" spc="55" dirty="0" smtClean="0">
                          <a:effectLst/>
                          <a:latin typeface="Meiryo UI" panose="020B0604030504040204" pitchFamily="50" charset="-128"/>
                          <a:ea typeface="Meiryo UI" panose="020B0604030504040204" pitchFamily="50" charset="-128"/>
                          <a:cs typeface="Times New Roman" panose="02020603050405020304" pitchFamily="18" charset="0"/>
                        </a:rPr>
                        <a:t>０万円</a:t>
                      </a:r>
                      <a:endParaRPr lang="ja-JP" sz="1200" spc="55"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45720" marR="45720" marT="9525"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FEF6F0"/>
                    </a:solidFill>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xmlns="" val="1987708588"/>
                  </a:ext>
                </a:extLst>
              </a:tr>
              <a:tr h="218504">
                <a:tc vMerge="1">
                  <a:txBody>
                    <a:bodyPr/>
                    <a:lstStyle/>
                    <a:p>
                      <a:endParaRPr kumimoji="1" lang="ja-JP" altLang="en-US"/>
                    </a:p>
                  </a:txBody>
                  <a:tcPr/>
                </a:tc>
                <a:tc vMerge="1">
                  <a:txBody>
                    <a:bodyPr/>
                    <a:lstStyle/>
                    <a:p>
                      <a:endParaRPr kumimoji="1" lang="ja-JP" altLang="en-US"/>
                    </a:p>
                  </a:txBody>
                  <a:tcPr/>
                </a:tc>
                <a:tc>
                  <a:txBody>
                    <a:bodyPr/>
                    <a:lstStyle/>
                    <a:p>
                      <a:pPr algn="ctr" latinLnBrk="1">
                        <a:lnSpc>
                          <a:spcPts val="1400"/>
                        </a:lnSpc>
                        <a:spcAft>
                          <a:spcPts val="0"/>
                        </a:spcAft>
                      </a:pPr>
                      <a:r>
                        <a:rPr lang="ja-JP" sz="1050" spc="55" dirty="0">
                          <a:effectLst/>
                          <a:latin typeface="Meiryo UI" panose="020B0604030504040204" pitchFamily="50" charset="-128"/>
                          <a:ea typeface="Meiryo UI" panose="020B0604030504040204" pitchFamily="50" charset="-128"/>
                          <a:cs typeface="Times New Roman" panose="02020603050405020304" pitchFamily="18" charset="0"/>
                        </a:rPr>
                        <a:t>７人以上</a:t>
                      </a:r>
                      <a:endParaRPr lang="ja-JP" sz="1200" spc="55"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45720" marR="45720" marT="9525"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FEF6F0"/>
                    </a:solidFill>
                  </a:tcPr>
                </a:tc>
                <a:tc>
                  <a:txBody>
                    <a:bodyPr/>
                    <a:lstStyle/>
                    <a:p>
                      <a:pPr algn="ctr" latinLnBrk="1">
                        <a:lnSpc>
                          <a:spcPts val="1400"/>
                        </a:lnSpc>
                        <a:spcAft>
                          <a:spcPts val="0"/>
                        </a:spcAft>
                      </a:pPr>
                      <a:r>
                        <a:rPr lang="ja-JP" altLang="en-US" sz="1050" spc="55" dirty="0" smtClean="0">
                          <a:effectLst/>
                          <a:latin typeface="Meiryo UI" panose="020B0604030504040204" pitchFamily="50" charset="-128"/>
                          <a:ea typeface="Meiryo UI" panose="020B0604030504040204" pitchFamily="50" charset="-128"/>
                          <a:cs typeface="Times New Roman" panose="02020603050405020304" pitchFamily="18" charset="0"/>
                        </a:rPr>
                        <a:t>２３</a:t>
                      </a:r>
                      <a:r>
                        <a:rPr lang="ja-JP" sz="1050" spc="55" dirty="0" smtClean="0">
                          <a:effectLst/>
                          <a:latin typeface="Meiryo UI" panose="020B0604030504040204" pitchFamily="50" charset="-128"/>
                          <a:ea typeface="Meiryo UI" panose="020B0604030504040204" pitchFamily="50" charset="-128"/>
                          <a:cs typeface="Times New Roman" panose="02020603050405020304" pitchFamily="18" charset="0"/>
                        </a:rPr>
                        <a:t>０万円</a:t>
                      </a:r>
                      <a:endParaRPr lang="ja-JP" sz="1200" spc="55"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45720" marR="45720" marT="9525"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FEF6F0"/>
                    </a:solidFill>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xmlns="" val="1027060935"/>
                  </a:ext>
                </a:extLst>
              </a:tr>
              <a:tr h="218504">
                <a:tc vMerge="1">
                  <a:txBody>
                    <a:bodyPr/>
                    <a:lstStyle/>
                    <a:p>
                      <a:endParaRPr kumimoji="1" lang="ja-JP" altLang="en-US"/>
                    </a:p>
                  </a:txBody>
                  <a:tcPr/>
                </a:tc>
                <a:tc vMerge="1">
                  <a:txBody>
                    <a:bodyPr/>
                    <a:lstStyle/>
                    <a:p>
                      <a:endParaRPr kumimoji="1" lang="ja-JP" altLang="en-US"/>
                    </a:p>
                  </a:txBody>
                  <a:tcPr/>
                </a:tc>
                <a:tc>
                  <a:txBody>
                    <a:bodyPr/>
                    <a:lstStyle/>
                    <a:p>
                      <a:pPr algn="ctr" latinLnBrk="1">
                        <a:lnSpc>
                          <a:spcPts val="1400"/>
                        </a:lnSpc>
                        <a:spcAft>
                          <a:spcPts val="0"/>
                        </a:spcAft>
                      </a:pPr>
                      <a:r>
                        <a:rPr lang="en-US" altLang="ja-JP" sz="1050" spc="55" dirty="0" smtClean="0">
                          <a:effectLst/>
                          <a:latin typeface="Meiryo UI" panose="020B0604030504040204" pitchFamily="50" charset="-128"/>
                          <a:ea typeface="Meiryo UI" panose="020B0604030504040204" pitchFamily="50" charset="-128"/>
                          <a:cs typeface="Times New Roman" panose="02020603050405020304" pitchFamily="18" charset="0"/>
                        </a:rPr>
                        <a:t>10</a:t>
                      </a:r>
                      <a:r>
                        <a:rPr lang="ja-JP" sz="1050" spc="55" dirty="0" smtClean="0">
                          <a:effectLst/>
                          <a:latin typeface="Meiryo UI" panose="020B0604030504040204" pitchFamily="50" charset="-128"/>
                          <a:ea typeface="Meiryo UI" panose="020B0604030504040204" pitchFamily="50" charset="-128"/>
                          <a:cs typeface="Times New Roman" panose="02020603050405020304" pitchFamily="18" charset="0"/>
                        </a:rPr>
                        <a:t>人</a:t>
                      </a:r>
                      <a:r>
                        <a:rPr lang="ja-JP" sz="1050" spc="55" dirty="0">
                          <a:effectLst/>
                          <a:latin typeface="Meiryo UI" panose="020B0604030504040204" pitchFamily="50" charset="-128"/>
                          <a:ea typeface="Meiryo UI" panose="020B0604030504040204" pitchFamily="50" charset="-128"/>
                          <a:cs typeface="Times New Roman" panose="02020603050405020304" pitchFamily="18" charset="0"/>
                        </a:rPr>
                        <a:t>以上</a:t>
                      </a:r>
                      <a:endParaRPr lang="ja-JP" sz="1200" spc="55"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45720" marR="45720" marT="9525"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FEF6F0"/>
                    </a:solidFill>
                  </a:tcPr>
                </a:tc>
                <a:tc>
                  <a:txBody>
                    <a:bodyPr/>
                    <a:lstStyle/>
                    <a:p>
                      <a:pPr algn="ctr" latinLnBrk="1">
                        <a:lnSpc>
                          <a:spcPts val="1400"/>
                        </a:lnSpc>
                        <a:spcAft>
                          <a:spcPts val="0"/>
                        </a:spcAft>
                      </a:pPr>
                      <a:r>
                        <a:rPr lang="ja-JP" altLang="en-US" sz="1050" spc="55" dirty="0" smtClean="0">
                          <a:effectLst/>
                          <a:latin typeface="Meiryo UI" panose="020B0604030504040204" pitchFamily="50" charset="-128"/>
                          <a:ea typeface="Meiryo UI" panose="020B0604030504040204" pitchFamily="50" charset="-128"/>
                          <a:cs typeface="Times New Roman" panose="02020603050405020304" pitchFamily="18" charset="0"/>
                        </a:rPr>
                        <a:t>３０</a:t>
                      </a:r>
                      <a:r>
                        <a:rPr lang="ja-JP" sz="1050" spc="55" dirty="0" smtClean="0">
                          <a:effectLst/>
                          <a:latin typeface="Meiryo UI" panose="020B0604030504040204" pitchFamily="50" charset="-128"/>
                          <a:ea typeface="Meiryo UI" panose="020B0604030504040204" pitchFamily="50" charset="-128"/>
                          <a:cs typeface="Times New Roman" panose="02020603050405020304" pitchFamily="18" charset="0"/>
                        </a:rPr>
                        <a:t>０万円</a:t>
                      </a:r>
                      <a:endParaRPr lang="ja-JP" sz="1200" spc="55"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45720" marR="45720" marT="9525"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FEF6F0"/>
                    </a:solidFill>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xmlns="" val="2271971134"/>
                  </a:ext>
                </a:extLst>
              </a:tr>
              <a:tr h="218504">
                <a:tc rowSpan="5">
                  <a:txBody>
                    <a:bodyPr/>
                    <a:lstStyle/>
                    <a:p>
                      <a:pPr algn="ctr"/>
                      <a:r>
                        <a:rPr kumimoji="1" lang="en-US" altLang="ja-JP" sz="1200" b="1" dirty="0" smtClean="0">
                          <a:latin typeface="Meiryo UI" panose="020B0604030504040204" pitchFamily="50" charset="-128"/>
                          <a:ea typeface="Meiryo UI" panose="020B0604030504040204" pitchFamily="50" charset="-128"/>
                        </a:rPr>
                        <a:t>90</a:t>
                      </a:r>
                      <a:r>
                        <a:rPr kumimoji="1" lang="ja-JP" altLang="en-US" sz="1200" b="1" dirty="0" smtClean="0">
                          <a:latin typeface="Meiryo UI" panose="020B0604030504040204" pitchFamily="50" charset="-128"/>
                          <a:ea typeface="Meiryo UI" panose="020B0604030504040204" pitchFamily="50" charset="-128"/>
                        </a:rPr>
                        <a:t>円コース</a:t>
                      </a:r>
                    </a:p>
                  </a:txBody>
                  <a:tcPr anchor="ctr">
                    <a:lnL w="12700" cap="flat" cmpd="sng" algn="ctr">
                      <a:solidFill>
                        <a:schemeClr val="tx1"/>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EF6F0"/>
                    </a:solidFill>
                  </a:tcPr>
                </a:tc>
                <a:tc rowSpan="5">
                  <a:txBody>
                    <a:bodyPr/>
                    <a:lstStyle/>
                    <a:p>
                      <a:pPr algn="ctr"/>
                      <a:r>
                        <a:rPr kumimoji="1" lang="en-US" altLang="ja-JP" sz="1050" dirty="0" smtClean="0">
                          <a:latin typeface="Meiryo UI" panose="020B0604030504040204" pitchFamily="50" charset="-128"/>
                          <a:ea typeface="Meiryo UI" panose="020B0604030504040204" pitchFamily="50" charset="-128"/>
                        </a:rPr>
                        <a:t>90</a:t>
                      </a:r>
                      <a:r>
                        <a:rPr kumimoji="1" lang="ja-JP" altLang="en-US" sz="1050" dirty="0" smtClean="0">
                          <a:latin typeface="Meiryo UI" panose="020B0604030504040204" pitchFamily="50" charset="-128"/>
                          <a:ea typeface="Meiryo UI" panose="020B0604030504040204" pitchFamily="50" charset="-128"/>
                        </a:rPr>
                        <a:t>円以上</a:t>
                      </a:r>
                    </a:p>
                  </a:txBody>
                  <a:tcPr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EF6F0"/>
                    </a:solidFill>
                  </a:tcPr>
                </a:tc>
                <a:tc>
                  <a:txBody>
                    <a:bodyPr/>
                    <a:lstStyle/>
                    <a:p>
                      <a:pPr marL="0" marR="0" lvl="0" indent="0" algn="ctr" defTabSz="914400" rtl="0" eaLnBrk="1" fontAlgn="auto" latinLnBrk="1" hangingPunct="1">
                        <a:lnSpc>
                          <a:spcPts val="1400"/>
                        </a:lnSpc>
                        <a:spcBef>
                          <a:spcPts val="0"/>
                        </a:spcBef>
                        <a:spcAft>
                          <a:spcPts val="0"/>
                        </a:spcAft>
                        <a:buClrTx/>
                        <a:buSzTx/>
                        <a:buFontTx/>
                        <a:buNone/>
                        <a:tabLst/>
                        <a:defRPr/>
                      </a:pPr>
                      <a:r>
                        <a:rPr lang="ja-JP" altLang="ja-JP" sz="1050" spc="55" dirty="0" smtClean="0">
                          <a:effectLst/>
                          <a:latin typeface="Meiryo UI" panose="020B0604030504040204" pitchFamily="50" charset="-128"/>
                          <a:ea typeface="Meiryo UI" panose="020B0604030504040204" pitchFamily="50" charset="-128"/>
                          <a:cs typeface="Times New Roman" panose="02020603050405020304" pitchFamily="18" charset="0"/>
                        </a:rPr>
                        <a:t>１人</a:t>
                      </a:r>
                      <a:endParaRPr lang="ja-JP" altLang="ja-JP" sz="1200" spc="55" dirty="0" smtClean="0">
                        <a:effectLst/>
                        <a:latin typeface="Meiryo UI" panose="020B0604030504040204" pitchFamily="50" charset="-128"/>
                        <a:ea typeface="Meiryo UI" panose="020B0604030504040204" pitchFamily="50" charset="-128"/>
                        <a:cs typeface="Times New Roman" panose="02020603050405020304" pitchFamily="18" charset="0"/>
                      </a:endParaRPr>
                    </a:p>
                  </a:txBody>
                  <a:tcPr marL="45720" marR="45720" marT="9525"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FEF6F0"/>
                    </a:solidFill>
                  </a:tcPr>
                </a:tc>
                <a:tc>
                  <a:txBody>
                    <a:bodyPr/>
                    <a:lstStyle/>
                    <a:p>
                      <a:pPr algn="ctr" latinLnBrk="1">
                        <a:lnSpc>
                          <a:spcPts val="1400"/>
                        </a:lnSpc>
                        <a:spcAft>
                          <a:spcPts val="0"/>
                        </a:spcAft>
                      </a:pPr>
                      <a:r>
                        <a:rPr lang="ja-JP" altLang="en-US" sz="1050" spc="55" dirty="0" smtClean="0">
                          <a:effectLst/>
                          <a:latin typeface="Meiryo UI" panose="020B0604030504040204" pitchFamily="50" charset="-128"/>
                          <a:ea typeface="Meiryo UI" panose="020B0604030504040204" pitchFamily="50" charset="-128"/>
                          <a:cs typeface="Times New Roman" panose="02020603050405020304" pitchFamily="18" charset="0"/>
                        </a:rPr>
                        <a:t>９０</a:t>
                      </a:r>
                      <a:r>
                        <a:rPr lang="ja-JP" sz="1050" spc="55" dirty="0" smtClean="0">
                          <a:effectLst/>
                          <a:latin typeface="Meiryo UI" panose="020B0604030504040204" pitchFamily="50" charset="-128"/>
                          <a:ea typeface="Meiryo UI" panose="020B0604030504040204" pitchFamily="50" charset="-128"/>
                          <a:cs typeface="Times New Roman" panose="02020603050405020304" pitchFamily="18" charset="0"/>
                        </a:rPr>
                        <a:t>万円</a:t>
                      </a:r>
                      <a:endParaRPr lang="ja-JP" sz="1200" spc="55"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45720" marR="45720" marT="9525"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FEF6F0"/>
                    </a:solidFill>
                  </a:tcPr>
                </a:tc>
                <a:tc vMerge="1">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EF6F0"/>
                    </a:solidFill>
                  </a:tcPr>
                </a:tc>
                <a:tc vMerge="1">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EF6F0"/>
                    </a:solidFill>
                  </a:tcPr>
                </a:tc>
                <a:extLst>
                  <a:ext uri="{0D108BD9-81ED-4DB2-BD59-A6C34878D82A}">
                    <a16:rowId xmlns:a16="http://schemas.microsoft.com/office/drawing/2014/main" xmlns="" val="3561655519"/>
                  </a:ext>
                </a:extLst>
              </a:tr>
              <a:tr h="218504">
                <a:tc vMerge="1">
                  <a:txBody>
                    <a:bodyPr/>
                    <a:lstStyle/>
                    <a:p>
                      <a:endParaRPr kumimoji="1" lang="ja-JP" altLang="en-US"/>
                    </a:p>
                  </a:txBody>
                  <a:tcPr/>
                </a:tc>
                <a:tc vMerge="1">
                  <a:txBody>
                    <a:bodyPr/>
                    <a:lstStyle/>
                    <a:p>
                      <a:endParaRPr kumimoji="1" lang="ja-JP" altLang="en-US"/>
                    </a:p>
                  </a:txBody>
                  <a:tcPr/>
                </a:tc>
                <a:tc>
                  <a:txBody>
                    <a:bodyPr/>
                    <a:lstStyle/>
                    <a:p>
                      <a:pPr algn="ctr" latinLnBrk="1">
                        <a:lnSpc>
                          <a:spcPts val="1400"/>
                        </a:lnSpc>
                        <a:spcAft>
                          <a:spcPts val="0"/>
                        </a:spcAft>
                      </a:pPr>
                      <a:r>
                        <a:rPr lang="ja-JP" sz="1050" spc="55" dirty="0">
                          <a:effectLst/>
                          <a:latin typeface="Meiryo UI" panose="020B0604030504040204" pitchFamily="50" charset="-128"/>
                          <a:ea typeface="Meiryo UI" panose="020B0604030504040204" pitchFamily="50" charset="-128"/>
                          <a:cs typeface="Times New Roman" panose="02020603050405020304" pitchFamily="18" charset="0"/>
                        </a:rPr>
                        <a:t>２～３人</a:t>
                      </a:r>
                      <a:endParaRPr lang="ja-JP" sz="1200" spc="55"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45720" marR="45720" marT="9525"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FEF6F0"/>
                    </a:solidFill>
                  </a:tcPr>
                </a:tc>
                <a:tc>
                  <a:txBody>
                    <a:bodyPr/>
                    <a:lstStyle/>
                    <a:p>
                      <a:pPr algn="ctr" latinLnBrk="1">
                        <a:lnSpc>
                          <a:spcPts val="1400"/>
                        </a:lnSpc>
                        <a:spcAft>
                          <a:spcPts val="0"/>
                        </a:spcAft>
                      </a:pPr>
                      <a:r>
                        <a:rPr lang="ja-JP" altLang="en-US" sz="1050" spc="55" dirty="0" smtClean="0">
                          <a:effectLst/>
                          <a:latin typeface="Meiryo UI" panose="020B0604030504040204" pitchFamily="50" charset="-128"/>
                          <a:ea typeface="Meiryo UI" panose="020B0604030504040204" pitchFamily="50" charset="-128"/>
                          <a:cs typeface="Times New Roman" panose="02020603050405020304" pitchFamily="18" charset="0"/>
                        </a:rPr>
                        <a:t>１５</a:t>
                      </a:r>
                      <a:r>
                        <a:rPr lang="ja-JP" sz="1050" spc="55" dirty="0" smtClean="0">
                          <a:effectLst/>
                          <a:latin typeface="Meiryo UI" panose="020B0604030504040204" pitchFamily="50" charset="-128"/>
                          <a:ea typeface="Meiryo UI" panose="020B0604030504040204" pitchFamily="50" charset="-128"/>
                          <a:cs typeface="Times New Roman" panose="02020603050405020304" pitchFamily="18" charset="0"/>
                        </a:rPr>
                        <a:t>０万円</a:t>
                      </a:r>
                      <a:endParaRPr lang="ja-JP" sz="1200" spc="55"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45720" marR="45720" marT="9525"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FEF6F0"/>
                    </a:solidFill>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xmlns="" val="2030298453"/>
                  </a:ext>
                </a:extLst>
              </a:tr>
              <a:tr h="218504">
                <a:tc vMerge="1">
                  <a:txBody>
                    <a:bodyPr/>
                    <a:lstStyle/>
                    <a:p>
                      <a:endParaRPr kumimoji="1" lang="ja-JP" altLang="en-US"/>
                    </a:p>
                  </a:txBody>
                  <a:tcPr/>
                </a:tc>
                <a:tc vMerge="1">
                  <a:txBody>
                    <a:bodyPr/>
                    <a:lstStyle/>
                    <a:p>
                      <a:endParaRPr kumimoji="1" lang="ja-JP" altLang="en-US"/>
                    </a:p>
                  </a:txBody>
                  <a:tcPr/>
                </a:tc>
                <a:tc>
                  <a:txBody>
                    <a:bodyPr/>
                    <a:lstStyle/>
                    <a:p>
                      <a:pPr algn="ctr" latinLnBrk="1">
                        <a:lnSpc>
                          <a:spcPts val="1400"/>
                        </a:lnSpc>
                        <a:spcAft>
                          <a:spcPts val="0"/>
                        </a:spcAft>
                      </a:pPr>
                      <a:r>
                        <a:rPr lang="ja-JP" sz="1050" spc="55" dirty="0">
                          <a:effectLst/>
                          <a:latin typeface="Meiryo UI" panose="020B0604030504040204" pitchFamily="50" charset="-128"/>
                          <a:ea typeface="Meiryo UI" panose="020B0604030504040204" pitchFamily="50" charset="-128"/>
                          <a:cs typeface="Times New Roman" panose="02020603050405020304" pitchFamily="18" charset="0"/>
                        </a:rPr>
                        <a:t>４～６人</a:t>
                      </a:r>
                      <a:endParaRPr lang="ja-JP" sz="1200" spc="55"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45720" marR="45720" marT="9525"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FEF6F0"/>
                    </a:solidFill>
                  </a:tcPr>
                </a:tc>
                <a:tc>
                  <a:txBody>
                    <a:bodyPr/>
                    <a:lstStyle/>
                    <a:p>
                      <a:pPr algn="ctr" latinLnBrk="1">
                        <a:lnSpc>
                          <a:spcPts val="1400"/>
                        </a:lnSpc>
                        <a:spcAft>
                          <a:spcPts val="0"/>
                        </a:spcAft>
                      </a:pPr>
                      <a:r>
                        <a:rPr lang="ja-JP" altLang="en-US" sz="1050" spc="55" dirty="0" smtClean="0">
                          <a:effectLst/>
                          <a:latin typeface="Meiryo UI" panose="020B0604030504040204" pitchFamily="50" charset="-128"/>
                          <a:ea typeface="Meiryo UI" panose="020B0604030504040204" pitchFamily="50" charset="-128"/>
                          <a:cs typeface="Times New Roman" panose="02020603050405020304" pitchFamily="18" charset="0"/>
                        </a:rPr>
                        <a:t>２７</a:t>
                      </a:r>
                      <a:r>
                        <a:rPr lang="ja-JP" sz="1050" spc="55" dirty="0" smtClean="0">
                          <a:effectLst/>
                          <a:latin typeface="Meiryo UI" panose="020B0604030504040204" pitchFamily="50" charset="-128"/>
                          <a:ea typeface="Meiryo UI" panose="020B0604030504040204" pitchFamily="50" charset="-128"/>
                          <a:cs typeface="Times New Roman" panose="02020603050405020304" pitchFamily="18" charset="0"/>
                        </a:rPr>
                        <a:t>０万円</a:t>
                      </a:r>
                      <a:endParaRPr lang="ja-JP" sz="1200" spc="55"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45720" marR="45720" marT="9525"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FEF6F0"/>
                    </a:solidFill>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xmlns="" val="75964842"/>
                  </a:ext>
                </a:extLst>
              </a:tr>
              <a:tr h="218504">
                <a:tc vMerge="1">
                  <a:txBody>
                    <a:bodyPr/>
                    <a:lstStyle/>
                    <a:p>
                      <a:endParaRPr kumimoji="1" lang="ja-JP" altLang="en-US"/>
                    </a:p>
                  </a:txBody>
                  <a:tcPr/>
                </a:tc>
                <a:tc vMerge="1">
                  <a:txBody>
                    <a:bodyPr/>
                    <a:lstStyle/>
                    <a:p>
                      <a:endParaRPr kumimoji="1" lang="ja-JP" altLang="en-US"/>
                    </a:p>
                  </a:txBody>
                  <a:tcPr/>
                </a:tc>
                <a:tc>
                  <a:txBody>
                    <a:bodyPr/>
                    <a:lstStyle/>
                    <a:p>
                      <a:pPr algn="ctr" latinLnBrk="1">
                        <a:lnSpc>
                          <a:spcPts val="1400"/>
                        </a:lnSpc>
                        <a:spcAft>
                          <a:spcPts val="0"/>
                        </a:spcAft>
                      </a:pPr>
                      <a:r>
                        <a:rPr lang="ja-JP" sz="1050" spc="55" dirty="0">
                          <a:effectLst/>
                          <a:latin typeface="Meiryo UI" panose="020B0604030504040204" pitchFamily="50" charset="-128"/>
                          <a:ea typeface="Meiryo UI" panose="020B0604030504040204" pitchFamily="50" charset="-128"/>
                          <a:cs typeface="Times New Roman" panose="02020603050405020304" pitchFamily="18" charset="0"/>
                        </a:rPr>
                        <a:t>７人以上</a:t>
                      </a:r>
                      <a:endParaRPr lang="ja-JP" sz="1200" spc="55"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45720" marR="45720" marT="9525"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FEF6F0"/>
                    </a:solidFill>
                  </a:tcPr>
                </a:tc>
                <a:tc>
                  <a:txBody>
                    <a:bodyPr/>
                    <a:lstStyle/>
                    <a:p>
                      <a:pPr algn="ctr" latinLnBrk="1">
                        <a:lnSpc>
                          <a:spcPts val="1400"/>
                        </a:lnSpc>
                        <a:spcAft>
                          <a:spcPts val="0"/>
                        </a:spcAft>
                      </a:pPr>
                      <a:r>
                        <a:rPr lang="ja-JP" altLang="en-US" sz="1050" spc="55" dirty="0" smtClean="0">
                          <a:effectLst/>
                          <a:latin typeface="Meiryo UI" panose="020B0604030504040204" pitchFamily="50" charset="-128"/>
                          <a:ea typeface="Meiryo UI" panose="020B0604030504040204" pitchFamily="50" charset="-128"/>
                          <a:cs typeface="Times New Roman" panose="02020603050405020304" pitchFamily="18" charset="0"/>
                        </a:rPr>
                        <a:t>４５</a:t>
                      </a:r>
                      <a:r>
                        <a:rPr lang="ja-JP" sz="1050" spc="55" dirty="0" smtClean="0">
                          <a:effectLst/>
                          <a:latin typeface="Meiryo UI" panose="020B0604030504040204" pitchFamily="50" charset="-128"/>
                          <a:ea typeface="Meiryo UI" panose="020B0604030504040204" pitchFamily="50" charset="-128"/>
                          <a:cs typeface="Times New Roman" panose="02020603050405020304" pitchFamily="18" charset="0"/>
                        </a:rPr>
                        <a:t>０万円</a:t>
                      </a:r>
                      <a:endParaRPr lang="ja-JP" sz="1200" spc="55"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45720" marR="45720" marT="9525"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FEF6F0"/>
                    </a:solidFill>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xmlns="" val="458935211"/>
                  </a:ext>
                </a:extLst>
              </a:tr>
              <a:tr h="218504">
                <a:tc vMerge="1">
                  <a:txBody>
                    <a:bodyPr/>
                    <a:lstStyle/>
                    <a:p>
                      <a:endParaRPr kumimoji="1" lang="ja-JP" altLang="en-US"/>
                    </a:p>
                  </a:txBody>
                  <a:tcPr/>
                </a:tc>
                <a:tc vMerge="1">
                  <a:txBody>
                    <a:bodyPr/>
                    <a:lstStyle/>
                    <a:p>
                      <a:endParaRPr kumimoji="1" lang="ja-JP" altLang="en-US"/>
                    </a:p>
                  </a:txBody>
                  <a:tcPr/>
                </a:tc>
                <a:tc>
                  <a:txBody>
                    <a:bodyPr/>
                    <a:lstStyle/>
                    <a:p>
                      <a:pPr algn="ctr" latinLnBrk="1">
                        <a:lnSpc>
                          <a:spcPts val="1400"/>
                        </a:lnSpc>
                        <a:spcAft>
                          <a:spcPts val="0"/>
                        </a:spcAft>
                      </a:pPr>
                      <a:r>
                        <a:rPr lang="en-US" altLang="ja-JP" sz="1050" spc="55" dirty="0" smtClean="0">
                          <a:effectLst/>
                          <a:latin typeface="Meiryo UI" panose="020B0604030504040204" pitchFamily="50" charset="-128"/>
                          <a:ea typeface="Meiryo UI" panose="020B0604030504040204" pitchFamily="50" charset="-128"/>
                          <a:cs typeface="Times New Roman" panose="02020603050405020304" pitchFamily="18" charset="0"/>
                        </a:rPr>
                        <a:t>10</a:t>
                      </a:r>
                      <a:r>
                        <a:rPr lang="ja-JP" sz="1050" spc="55" dirty="0" smtClean="0">
                          <a:effectLst/>
                          <a:latin typeface="Meiryo UI" panose="020B0604030504040204" pitchFamily="50" charset="-128"/>
                          <a:ea typeface="Meiryo UI" panose="020B0604030504040204" pitchFamily="50" charset="-128"/>
                          <a:cs typeface="Times New Roman" panose="02020603050405020304" pitchFamily="18" charset="0"/>
                        </a:rPr>
                        <a:t>人</a:t>
                      </a:r>
                      <a:r>
                        <a:rPr lang="ja-JP" sz="1050" spc="55" dirty="0">
                          <a:effectLst/>
                          <a:latin typeface="Meiryo UI" panose="020B0604030504040204" pitchFamily="50" charset="-128"/>
                          <a:ea typeface="Meiryo UI" panose="020B0604030504040204" pitchFamily="50" charset="-128"/>
                          <a:cs typeface="Times New Roman" panose="02020603050405020304" pitchFamily="18" charset="0"/>
                        </a:rPr>
                        <a:t>以上</a:t>
                      </a:r>
                      <a:endParaRPr lang="ja-JP" sz="1200" spc="55"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45720" marR="45720" marT="9525"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EF6F0"/>
                    </a:solidFill>
                  </a:tcPr>
                </a:tc>
                <a:tc>
                  <a:txBody>
                    <a:bodyPr/>
                    <a:lstStyle/>
                    <a:p>
                      <a:pPr algn="ctr" latinLnBrk="1">
                        <a:lnSpc>
                          <a:spcPts val="1400"/>
                        </a:lnSpc>
                        <a:spcAft>
                          <a:spcPts val="0"/>
                        </a:spcAft>
                      </a:pPr>
                      <a:r>
                        <a:rPr lang="ja-JP" altLang="en-US" sz="1050" spc="55" dirty="0" smtClean="0">
                          <a:effectLst/>
                          <a:latin typeface="Meiryo UI" panose="020B0604030504040204" pitchFamily="50" charset="-128"/>
                          <a:ea typeface="Meiryo UI" panose="020B0604030504040204" pitchFamily="50" charset="-128"/>
                          <a:cs typeface="Times New Roman" panose="02020603050405020304" pitchFamily="18" charset="0"/>
                        </a:rPr>
                        <a:t>６０</a:t>
                      </a:r>
                      <a:r>
                        <a:rPr lang="ja-JP" sz="1050" spc="55" dirty="0" smtClean="0">
                          <a:effectLst/>
                          <a:latin typeface="Meiryo UI" panose="020B0604030504040204" pitchFamily="50" charset="-128"/>
                          <a:ea typeface="Meiryo UI" panose="020B0604030504040204" pitchFamily="50" charset="-128"/>
                          <a:cs typeface="Times New Roman" panose="02020603050405020304" pitchFamily="18" charset="0"/>
                        </a:rPr>
                        <a:t>０万円</a:t>
                      </a:r>
                      <a:endParaRPr lang="ja-JP" sz="1200" spc="55"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45720" marR="45720" marT="9525"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EF6F0"/>
                    </a:solidFill>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xmlns="" val="1266734665"/>
                  </a:ext>
                </a:extLst>
              </a:tr>
            </a:tbl>
          </a:graphicData>
        </a:graphic>
      </p:graphicFrame>
      <p:sp>
        <p:nvSpPr>
          <p:cNvPr id="30" name="テキスト ボックス 29"/>
          <p:cNvSpPr txBox="1"/>
          <p:nvPr/>
        </p:nvSpPr>
        <p:spPr>
          <a:xfrm>
            <a:off x="6078935" y="6665405"/>
            <a:ext cx="591840" cy="215444"/>
          </a:xfrm>
          <a:prstGeom prst="rect">
            <a:avLst/>
          </a:prstGeom>
          <a:noFill/>
        </p:spPr>
        <p:txBody>
          <a:bodyPr wrap="square" rtlCol="0">
            <a:spAutoFit/>
          </a:bodyPr>
          <a:lstStyle/>
          <a:p>
            <a:r>
              <a:rPr lang="ja-JP" altLang="en-US" sz="800" b="1" dirty="0">
                <a:latin typeface="メイリオ" panose="020B0604030504040204" pitchFamily="50" charset="-128"/>
                <a:ea typeface="メイリオ" panose="020B0604030504040204" pitchFamily="50" charset="-128"/>
                <a:cs typeface="メイリオ" panose="020B0604030504040204" pitchFamily="50" charset="-128"/>
              </a:rPr>
              <a:t>（</a:t>
            </a:r>
            <a:r>
              <a:rPr lang="en-US" altLang="ja-JP" sz="800" b="1" dirty="0" smtClean="0">
                <a:latin typeface="メイリオ" panose="020B0604030504040204" pitchFamily="50" charset="-128"/>
                <a:ea typeface="メイリオ" panose="020B0604030504040204" pitchFamily="50" charset="-128"/>
                <a:cs typeface="メイリオ" panose="020B0604030504040204" pitchFamily="50" charset="-128"/>
              </a:rPr>
              <a:t>※2</a:t>
            </a:r>
            <a:r>
              <a:rPr lang="ja-JP" altLang="en-US" sz="800" b="1" dirty="0" smtClean="0">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8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3" name="テキスト ボックス 32"/>
          <p:cNvSpPr txBox="1"/>
          <p:nvPr/>
        </p:nvSpPr>
        <p:spPr>
          <a:xfrm>
            <a:off x="6132193" y="5559055"/>
            <a:ext cx="591840" cy="215444"/>
          </a:xfrm>
          <a:prstGeom prst="rect">
            <a:avLst/>
          </a:prstGeom>
          <a:noFill/>
        </p:spPr>
        <p:txBody>
          <a:bodyPr wrap="square" rtlCol="0">
            <a:spAutoFit/>
          </a:bodyPr>
          <a:lstStyle/>
          <a:p>
            <a:r>
              <a:rPr lang="ja-JP" altLang="en-US" sz="800" b="1" dirty="0">
                <a:latin typeface="メイリオ" panose="020B0604030504040204" pitchFamily="50" charset="-128"/>
                <a:ea typeface="メイリオ" panose="020B0604030504040204" pitchFamily="50" charset="-128"/>
                <a:cs typeface="メイリオ" panose="020B0604030504040204" pitchFamily="50" charset="-128"/>
              </a:rPr>
              <a:t>（</a:t>
            </a:r>
            <a:r>
              <a:rPr lang="en-US" altLang="ja-JP" sz="800" b="1" dirty="0" smtClean="0">
                <a:latin typeface="メイリオ" panose="020B0604030504040204" pitchFamily="50" charset="-128"/>
                <a:ea typeface="メイリオ" panose="020B0604030504040204" pitchFamily="50" charset="-128"/>
                <a:cs typeface="メイリオ" panose="020B0604030504040204" pitchFamily="50" charset="-128"/>
              </a:rPr>
              <a:t>※2</a:t>
            </a:r>
            <a:r>
              <a:rPr lang="ja-JP" altLang="en-US" sz="800" b="1" dirty="0" smtClean="0">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8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4" name="テキスト ボックス 33"/>
          <p:cNvSpPr txBox="1"/>
          <p:nvPr/>
        </p:nvSpPr>
        <p:spPr>
          <a:xfrm>
            <a:off x="-25204" y="8583928"/>
            <a:ext cx="6894519" cy="656590"/>
          </a:xfrm>
          <a:prstGeom prst="rect">
            <a:avLst/>
          </a:prstGeom>
          <a:noFill/>
          <a:ln>
            <a:noFill/>
          </a:ln>
        </p:spPr>
        <p:style>
          <a:lnRef idx="2">
            <a:schemeClr val="dk1"/>
          </a:lnRef>
          <a:fillRef idx="1">
            <a:schemeClr val="lt1"/>
          </a:fillRef>
          <a:effectRef idx="0">
            <a:schemeClr val="dk1"/>
          </a:effectRef>
          <a:fontRef idx="minor">
            <a:schemeClr val="dk1"/>
          </a:fontRef>
        </p:style>
        <p:txBody>
          <a:bodyPr wrap="square" rtlCol="0">
            <a:spAutoFit/>
          </a:bodyPr>
          <a:lstStyle/>
          <a:p>
            <a:pPr marL="85725" indent="-85725">
              <a:lnSpc>
                <a:spcPts val="1100"/>
              </a:lnSpc>
            </a:pPr>
            <a:r>
              <a:rPr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en-US" altLang="ja-JP"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１</a:t>
            </a:r>
            <a:r>
              <a:rPr lang="ja-JP" altLang="en-US"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en-US" altLang="ja-JP"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10</a:t>
            </a:r>
            <a:r>
              <a:rPr lang="ja-JP" altLang="en-US"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人以上の上限額区分は、以下のいずれかに該当する事業場が対象となります。</a:t>
            </a:r>
            <a:endParaRPr lang="en-US" altLang="ja-JP"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85725" indent="-85725">
              <a:lnSpc>
                <a:spcPts val="1100"/>
              </a:lnSpc>
            </a:pPr>
            <a:r>
              <a:rPr lang="ja-JP" altLang="en-US" sz="900"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　　①賃金要件：事業場内最低賃金</a:t>
            </a:r>
            <a:r>
              <a:rPr lang="en-US" altLang="ja-JP" sz="900"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900</a:t>
            </a:r>
            <a:r>
              <a:rPr lang="ja-JP" altLang="en-US" sz="900"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円未満の事業場</a:t>
            </a:r>
            <a:endParaRPr lang="en-US" altLang="ja-JP"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85725" indent="-85725">
              <a:lnSpc>
                <a:spcPts val="1100"/>
              </a:lnSpc>
            </a:pPr>
            <a:r>
              <a:rPr lang="ja-JP" altLang="en-US"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900"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②生産量要件：売上高や生産量などの事業活動を示す指標の直近３ヶ月間の月平均値が前年又は前々年の同じ月に比べて、</a:t>
            </a:r>
            <a:endParaRPr lang="en-US" altLang="ja-JP" sz="900"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pPr marL="85725" indent="-85725">
              <a:lnSpc>
                <a:spcPts val="1100"/>
              </a:lnSpc>
            </a:pPr>
            <a:r>
              <a:rPr lang="ja-JP" altLang="en-US" sz="900"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900"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30</a:t>
            </a:r>
            <a:r>
              <a:rPr lang="ja-JP" altLang="en-US" sz="900"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％以上減少している事業者</a:t>
            </a:r>
            <a:endParaRPr lang="en-US" altLang="ja-JP"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6" name="テキスト ボックス 35"/>
          <p:cNvSpPr txBox="1"/>
          <p:nvPr/>
        </p:nvSpPr>
        <p:spPr>
          <a:xfrm>
            <a:off x="2349276" y="4051513"/>
            <a:ext cx="591840" cy="215444"/>
          </a:xfrm>
          <a:prstGeom prst="rect">
            <a:avLst/>
          </a:prstGeom>
          <a:noFill/>
        </p:spPr>
        <p:txBody>
          <a:bodyPr wrap="square" rtlCol="0">
            <a:spAutoFit/>
          </a:bodyPr>
          <a:lstStyle/>
          <a:p>
            <a:r>
              <a:rPr lang="ja-JP" altLang="en-US" sz="800" b="1" dirty="0">
                <a:latin typeface="メイリオ" panose="020B0604030504040204" pitchFamily="50" charset="-128"/>
                <a:ea typeface="メイリオ" panose="020B0604030504040204" pitchFamily="50" charset="-128"/>
                <a:cs typeface="メイリオ" panose="020B0604030504040204" pitchFamily="50" charset="-128"/>
              </a:rPr>
              <a:t>（</a:t>
            </a:r>
            <a:r>
              <a:rPr lang="en-US" altLang="ja-JP" sz="800" b="1" dirty="0" smtClean="0">
                <a:latin typeface="メイリオ" panose="020B0604030504040204" pitchFamily="50" charset="-128"/>
                <a:ea typeface="メイリオ" panose="020B0604030504040204" pitchFamily="50" charset="-128"/>
                <a:cs typeface="メイリオ" panose="020B0604030504040204" pitchFamily="50" charset="-128"/>
              </a:rPr>
              <a:t>※1</a:t>
            </a:r>
            <a:r>
              <a:rPr lang="ja-JP" altLang="en-US" sz="800" b="1" dirty="0" smtClean="0">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8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9" name="テキスト ボックス 38"/>
          <p:cNvSpPr txBox="1"/>
          <p:nvPr/>
        </p:nvSpPr>
        <p:spPr>
          <a:xfrm>
            <a:off x="2349276" y="5146216"/>
            <a:ext cx="591840" cy="215444"/>
          </a:xfrm>
          <a:prstGeom prst="rect">
            <a:avLst/>
          </a:prstGeom>
          <a:noFill/>
        </p:spPr>
        <p:txBody>
          <a:bodyPr wrap="square" rtlCol="0">
            <a:spAutoFit/>
          </a:bodyPr>
          <a:lstStyle/>
          <a:p>
            <a:r>
              <a:rPr lang="ja-JP" altLang="en-US" sz="800" b="1" dirty="0">
                <a:latin typeface="メイリオ" panose="020B0604030504040204" pitchFamily="50" charset="-128"/>
                <a:ea typeface="メイリオ" panose="020B0604030504040204" pitchFamily="50" charset="-128"/>
                <a:cs typeface="メイリオ" panose="020B0604030504040204" pitchFamily="50" charset="-128"/>
              </a:rPr>
              <a:t>（</a:t>
            </a:r>
            <a:r>
              <a:rPr lang="en-US" altLang="ja-JP" sz="800" b="1" dirty="0" smtClean="0">
                <a:latin typeface="メイリオ" panose="020B0604030504040204" pitchFamily="50" charset="-128"/>
                <a:ea typeface="メイリオ" panose="020B0604030504040204" pitchFamily="50" charset="-128"/>
                <a:cs typeface="メイリオ" panose="020B0604030504040204" pitchFamily="50" charset="-128"/>
              </a:rPr>
              <a:t>※1</a:t>
            </a:r>
            <a:r>
              <a:rPr lang="ja-JP" altLang="en-US" sz="800" b="1" dirty="0" smtClean="0">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8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0" name="テキスト ボックス 39"/>
          <p:cNvSpPr txBox="1"/>
          <p:nvPr/>
        </p:nvSpPr>
        <p:spPr>
          <a:xfrm>
            <a:off x="2349276" y="6245109"/>
            <a:ext cx="591840" cy="215444"/>
          </a:xfrm>
          <a:prstGeom prst="rect">
            <a:avLst/>
          </a:prstGeom>
          <a:noFill/>
        </p:spPr>
        <p:txBody>
          <a:bodyPr wrap="square" rtlCol="0">
            <a:spAutoFit/>
          </a:bodyPr>
          <a:lstStyle/>
          <a:p>
            <a:r>
              <a:rPr lang="ja-JP" altLang="en-US" sz="800" b="1" dirty="0">
                <a:latin typeface="メイリオ" panose="020B0604030504040204" pitchFamily="50" charset="-128"/>
                <a:ea typeface="メイリオ" panose="020B0604030504040204" pitchFamily="50" charset="-128"/>
                <a:cs typeface="メイリオ" panose="020B0604030504040204" pitchFamily="50" charset="-128"/>
              </a:rPr>
              <a:t>（</a:t>
            </a:r>
            <a:r>
              <a:rPr lang="en-US" altLang="ja-JP" sz="800" b="1" dirty="0" smtClean="0">
                <a:latin typeface="メイリオ" panose="020B0604030504040204" pitchFamily="50" charset="-128"/>
                <a:ea typeface="メイリオ" panose="020B0604030504040204" pitchFamily="50" charset="-128"/>
                <a:cs typeface="メイリオ" panose="020B0604030504040204" pitchFamily="50" charset="-128"/>
              </a:rPr>
              <a:t>※1</a:t>
            </a:r>
            <a:r>
              <a:rPr lang="ja-JP" altLang="en-US" sz="800" b="1" dirty="0" smtClean="0">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8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1" name="テキスト ボックス 40"/>
          <p:cNvSpPr txBox="1"/>
          <p:nvPr/>
        </p:nvSpPr>
        <p:spPr>
          <a:xfrm>
            <a:off x="2325216" y="7341999"/>
            <a:ext cx="591840" cy="215444"/>
          </a:xfrm>
          <a:prstGeom prst="rect">
            <a:avLst/>
          </a:prstGeom>
          <a:noFill/>
        </p:spPr>
        <p:txBody>
          <a:bodyPr wrap="square" rtlCol="0">
            <a:spAutoFit/>
          </a:bodyPr>
          <a:lstStyle/>
          <a:p>
            <a:r>
              <a:rPr lang="ja-JP" altLang="en-US" sz="800" b="1" dirty="0">
                <a:latin typeface="メイリオ" panose="020B0604030504040204" pitchFamily="50" charset="-128"/>
                <a:ea typeface="メイリオ" panose="020B0604030504040204" pitchFamily="50" charset="-128"/>
                <a:cs typeface="メイリオ" panose="020B0604030504040204" pitchFamily="50" charset="-128"/>
              </a:rPr>
              <a:t>（</a:t>
            </a:r>
            <a:r>
              <a:rPr lang="en-US" altLang="ja-JP" sz="800" b="1" dirty="0" smtClean="0">
                <a:latin typeface="メイリオ" panose="020B0604030504040204" pitchFamily="50" charset="-128"/>
                <a:ea typeface="メイリオ" panose="020B0604030504040204" pitchFamily="50" charset="-128"/>
                <a:cs typeface="メイリオ" panose="020B0604030504040204" pitchFamily="50" charset="-128"/>
              </a:rPr>
              <a:t>※1</a:t>
            </a:r>
            <a:r>
              <a:rPr lang="ja-JP" altLang="en-US" sz="800" b="1" dirty="0" smtClean="0">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8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2" name="テキスト ボックス 41"/>
          <p:cNvSpPr txBox="1"/>
          <p:nvPr/>
        </p:nvSpPr>
        <p:spPr>
          <a:xfrm>
            <a:off x="2325216" y="8433572"/>
            <a:ext cx="591840" cy="215444"/>
          </a:xfrm>
          <a:prstGeom prst="rect">
            <a:avLst/>
          </a:prstGeom>
          <a:noFill/>
        </p:spPr>
        <p:txBody>
          <a:bodyPr wrap="square" rtlCol="0">
            <a:spAutoFit/>
          </a:bodyPr>
          <a:lstStyle/>
          <a:p>
            <a:r>
              <a:rPr lang="ja-JP" altLang="en-US" sz="800" b="1" dirty="0">
                <a:latin typeface="メイリオ" panose="020B0604030504040204" pitchFamily="50" charset="-128"/>
                <a:ea typeface="メイリオ" panose="020B0604030504040204" pitchFamily="50" charset="-128"/>
                <a:cs typeface="メイリオ" panose="020B0604030504040204" pitchFamily="50" charset="-128"/>
              </a:rPr>
              <a:t>（</a:t>
            </a:r>
            <a:r>
              <a:rPr lang="en-US" altLang="ja-JP" sz="800" b="1" dirty="0" smtClean="0">
                <a:latin typeface="メイリオ" panose="020B0604030504040204" pitchFamily="50" charset="-128"/>
                <a:ea typeface="メイリオ" panose="020B0604030504040204" pitchFamily="50" charset="-128"/>
                <a:cs typeface="メイリオ" panose="020B0604030504040204" pitchFamily="50" charset="-128"/>
              </a:rPr>
              <a:t>※1</a:t>
            </a:r>
            <a:r>
              <a:rPr lang="ja-JP" altLang="en-US" sz="800" b="1" dirty="0" smtClean="0">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8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 name="正方形/長方形 3"/>
          <p:cNvSpPr/>
          <p:nvPr/>
        </p:nvSpPr>
        <p:spPr>
          <a:xfrm>
            <a:off x="1557188" y="4003780"/>
            <a:ext cx="2088232" cy="207749"/>
          </a:xfrm>
          <a:prstGeom prst="rect">
            <a:avLst/>
          </a:prstGeom>
          <a:noFill/>
          <a:ln cmpd="sng">
            <a:solidFill>
              <a:srgbClr val="FF00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3" name="正方形/長方形 42"/>
          <p:cNvSpPr/>
          <p:nvPr/>
        </p:nvSpPr>
        <p:spPr>
          <a:xfrm>
            <a:off x="1557188" y="5090063"/>
            <a:ext cx="2088232" cy="222146"/>
          </a:xfrm>
          <a:prstGeom prst="rect">
            <a:avLst/>
          </a:prstGeom>
          <a:noFill/>
          <a:ln cmpd="sng">
            <a:solidFill>
              <a:srgbClr val="FF00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4" name="正方形/長方形 43"/>
          <p:cNvSpPr/>
          <p:nvPr/>
        </p:nvSpPr>
        <p:spPr>
          <a:xfrm>
            <a:off x="1557188" y="6178950"/>
            <a:ext cx="2088232" cy="222146"/>
          </a:xfrm>
          <a:prstGeom prst="rect">
            <a:avLst/>
          </a:prstGeom>
          <a:noFill/>
          <a:ln cmpd="sng">
            <a:solidFill>
              <a:srgbClr val="FF00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5" name="正方形/長方形 44"/>
          <p:cNvSpPr/>
          <p:nvPr/>
        </p:nvSpPr>
        <p:spPr>
          <a:xfrm>
            <a:off x="1557188" y="7274952"/>
            <a:ext cx="2088232" cy="222146"/>
          </a:xfrm>
          <a:prstGeom prst="rect">
            <a:avLst/>
          </a:prstGeom>
          <a:noFill/>
          <a:ln cmpd="sng">
            <a:solidFill>
              <a:srgbClr val="FF00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6" name="正方形/長方形 45"/>
          <p:cNvSpPr/>
          <p:nvPr/>
        </p:nvSpPr>
        <p:spPr>
          <a:xfrm>
            <a:off x="1557188" y="8354510"/>
            <a:ext cx="2088232" cy="222146"/>
          </a:xfrm>
          <a:prstGeom prst="rect">
            <a:avLst/>
          </a:prstGeom>
          <a:noFill/>
          <a:ln cmpd="sng">
            <a:solidFill>
              <a:srgbClr val="FF00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9" name="角丸四角形 58"/>
          <p:cNvSpPr/>
          <p:nvPr/>
        </p:nvSpPr>
        <p:spPr>
          <a:xfrm>
            <a:off x="67410" y="2469648"/>
            <a:ext cx="6759606" cy="7120712"/>
          </a:xfrm>
          <a:prstGeom prst="roundRect">
            <a:avLst>
              <a:gd name="adj" fmla="val 4039"/>
            </a:avLst>
          </a:prstGeom>
          <a:no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15" name="テキスト ボックス 14"/>
          <p:cNvSpPr txBox="1"/>
          <p:nvPr/>
        </p:nvSpPr>
        <p:spPr>
          <a:xfrm>
            <a:off x="254504" y="5537378"/>
            <a:ext cx="993898" cy="276999"/>
          </a:xfrm>
          <a:prstGeom prst="rect">
            <a:avLst/>
          </a:prstGeom>
          <a:noFill/>
        </p:spPr>
        <p:txBody>
          <a:bodyPr wrap="square" rtlCol="0">
            <a:spAutoFit/>
          </a:bodyPr>
          <a:lstStyle/>
          <a:p>
            <a:r>
              <a:rPr kumimoji="1" lang="ja-JP" altLang="en-US" sz="1200" b="1" dirty="0" smtClean="0">
                <a:solidFill>
                  <a:srgbClr val="FF0000"/>
                </a:solidFill>
                <a:latin typeface="Meiryo UI" panose="020B0604030504040204" pitchFamily="50" charset="-128"/>
                <a:ea typeface="Meiryo UI" panose="020B0604030504040204" pitchFamily="50" charset="-128"/>
              </a:rPr>
              <a:t>（新設）</a:t>
            </a:r>
            <a:endParaRPr kumimoji="1" lang="ja-JP" altLang="en-US" sz="1200" b="1" dirty="0">
              <a:solidFill>
                <a:srgbClr val="FF0000"/>
              </a:solidFill>
              <a:latin typeface="Meiryo UI" panose="020B0604030504040204" pitchFamily="50" charset="-128"/>
              <a:ea typeface="Meiryo UI" panose="020B0604030504040204" pitchFamily="50" charset="-128"/>
            </a:endParaRPr>
          </a:p>
        </p:txBody>
      </p:sp>
      <p:sp>
        <p:nvSpPr>
          <p:cNvPr id="66" name="角丸四角形 65"/>
          <p:cNvSpPr/>
          <p:nvPr/>
        </p:nvSpPr>
        <p:spPr>
          <a:xfrm>
            <a:off x="305631" y="2350708"/>
            <a:ext cx="1640659" cy="268535"/>
          </a:xfrm>
          <a:prstGeom prst="roundRect">
            <a:avLst/>
          </a:prstGeom>
          <a:solidFill>
            <a:srgbClr val="00B0F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r>
              <a:rPr lang="ja-JP" altLang="en-US" sz="1200" dirty="0" smtClean="0">
                <a:solidFill>
                  <a:schemeClr val="bg1"/>
                </a:solidFill>
                <a:latin typeface="HGP創英角ﾎﾟｯﾌﾟ体" panose="040B0A00000000000000" pitchFamily="50" charset="-128"/>
                <a:ea typeface="HGP創英角ﾎﾟｯﾌﾟ体" panose="040B0A00000000000000" pitchFamily="50" charset="-128"/>
              </a:rPr>
              <a:t>変更後のコース内容</a:t>
            </a:r>
            <a:endParaRPr lang="ja-JP" altLang="en-US" sz="1200" dirty="0">
              <a:solidFill>
                <a:schemeClr val="bg1"/>
              </a:solidFill>
              <a:latin typeface="HGP創英角ﾎﾟｯﾌﾟ体" panose="040B0A00000000000000" pitchFamily="50" charset="-128"/>
              <a:ea typeface="HGP創英角ﾎﾟｯﾌﾟ体" panose="040B0A00000000000000" pitchFamily="50" charset="-128"/>
            </a:endParaRPr>
          </a:p>
        </p:txBody>
      </p:sp>
      <p:sp>
        <p:nvSpPr>
          <p:cNvPr id="47" name="テキスト ボックス 46"/>
          <p:cNvSpPr txBox="1"/>
          <p:nvPr/>
        </p:nvSpPr>
        <p:spPr>
          <a:xfrm>
            <a:off x="-6782" y="828820"/>
            <a:ext cx="6701725" cy="553998"/>
          </a:xfrm>
          <a:prstGeom prst="rect">
            <a:avLst/>
          </a:prstGeom>
          <a:noFill/>
        </p:spPr>
        <p:txBody>
          <a:bodyPr wrap="square" rtlCol="0">
            <a:spAutoFit/>
          </a:bodyPr>
          <a:lstStyle/>
          <a:p>
            <a:pPr>
              <a:lnSpc>
                <a:spcPts val="1800"/>
              </a:lnSpc>
            </a:pPr>
            <a:r>
              <a:rPr lang="en-US" altLang="ja-JP" sz="1600" b="1"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600" b="1"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業務改善助成金</a:t>
            </a:r>
            <a:r>
              <a:rPr lang="en-US" altLang="ja-JP" sz="1600" b="1"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300" dirty="0" smtClean="0">
                <a:latin typeface="メイリオ" panose="020B0604030504040204" pitchFamily="50" charset="-128"/>
                <a:ea typeface="メイリオ" panose="020B0604030504040204" pitchFamily="50" charset="-128"/>
                <a:cs typeface="メイリオ" panose="020B0604030504040204" pitchFamily="50" charset="-128"/>
              </a:rPr>
              <a:t>は、生産性を向上させ、「事業</a:t>
            </a:r>
            <a:r>
              <a:rPr lang="ja-JP" altLang="en-US" sz="1300" dirty="0">
                <a:latin typeface="メイリオ" panose="020B0604030504040204" pitchFamily="50" charset="-128"/>
                <a:ea typeface="メイリオ" panose="020B0604030504040204" pitchFamily="50" charset="-128"/>
                <a:cs typeface="メイリオ" panose="020B0604030504040204" pitchFamily="50" charset="-128"/>
              </a:rPr>
              <a:t>場内で</a:t>
            </a:r>
            <a:r>
              <a:rPr lang="ja-JP" altLang="en-US" sz="1300" dirty="0" smtClean="0">
                <a:latin typeface="メイリオ" panose="020B0604030504040204" pitchFamily="50" charset="-128"/>
                <a:ea typeface="メイリオ" panose="020B0604030504040204" pitchFamily="50" charset="-128"/>
                <a:cs typeface="メイリオ" panose="020B0604030504040204" pitchFamily="50" charset="-128"/>
              </a:rPr>
              <a:t>最も低い賃金（事業場内　　 </a:t>
            </a:r>
            <a:endParaRPr lang="en-US" altLang="ja-JP" sz="1300" dirty="0" smtClean="0">
              <a:latin typeface="メイリオ" panose="020B0604030504040204" pitchFamily="50" charset="-128"/>
              <a:ea typeface="メイリオ" panose="020B0604030504040204" pitchFamily="50" charset="-128"/>
              <a:cs typeface="メイリオ" panose="020B0604030504040204" pitchFamily="50" charset="-128"/>
            </a:endParaRPr>
          </a:p>
          <a:p>
            <a:pPr>
              <a:lnSpc>
                <a:spcPts val="1800"/>
              </a:lnSpc>
            </a:pPr>
            <a:r>
              <a:rPr lang="en-US" altLang="ja-JP" sz="1300" dirty="0">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300" dirty="0" smtClean="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300" dirty="0" smtClean="0">
                <a:latin typeface="メイリオ" panose="020B0604030504040204" pitchFamily="50" charset="-128"/>
                <a:ea typeface="メイリオ" panose="020B0604030504040204" pitchFamily="50" charset="-128"/>
                <a:cs typeface="メイリオ" panose="020B0604030504040204" pitchFamily="50" charset="-128"/>
              </a:rPr>
              <a:t>最低賃金）」の引上げを図る中小企業・小規模事業者を支援する助成金です。</a:t>
            </a:r>
            <a:endParaRPr kumimoji="1"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8" name="テキスト ボックス 47"/>
          <p:cNvSpPr txBox="1"/>
          <p:nvPr/>
        </p:nvSpPr>
        <p:spPr>
          <a:xfrm>
            <a:off x="1217166" y="1319887"/>
            <a:ext cx="5702965" cy="913070"/>
          </a:xfrm>
          <a:prstGeom prst="rect">
            <a:avLst/>
          </a:prstGeom>
          <a:noFill/>
        </p:spPr>
        <p:txBody>
          <a:bodyPr wrap="square" rtlCol="0">
            <a:spAutoFit/>
          </a:bodyPr>
          <a:lstStyle/>
          <a:p>
            <a:pPr>
              <a:lnSpc>
                <a:spcPts val="1800"/>
              </a:lnSpc>
              <a:spcBef>
                <a:spcPts val="800"/>
              </a:spcBef>
            </a:pPr>
            <a:r>
              <a:rPr kumimoji="1" lang="ja-JP" altLang="en-US" sz="1300" b="1" dirty="0" smtClean="0">
                <a:latin typeface="メイリオ" panose="020B0604030504040204" pitchFamily="50" charset="-128"/>
                <a:ea typeface="メイリオ" panose="020B0604030504040204" pitchFamily="50" charset="-128"/>
                <a:cs typeface="メイリオ" panose="020B0604030504040204" pitchFamily="50" charset="-128"/>
              </a:rPr>
              <a:t>事業場内最低賃金を一定額以上引き上げ、</a:t>
            </a:r>
            <a:endParaRPr kumimoji="1" lang="en-US" altLang="ja-JP" sz="1300" b="1" dirty="0" smtClean="0">
              <a:latin typeface="メイリオ" panose="020B0604030504040204" pitchFamily="50" charset="-128"/>
              <a:ea typeface="メイリオ" panose="020B0604030504040204" pitchFamily="50" charset="-128"/>
              <a:cs typeface="メイリオ" panose="020B0604030504040204" pitchFamily="50" charset="-128"/>
            </a:endParaRPr>
          </a:p>
          <a:p>
            <a:pPr>
              <a:lnSpc>
                <a:spcPts val="1800"/>
              </a:lnSpc>
            </a:pPr>
            <a:r>
              <a:rPr lang="ja-JP" altLang="en-US" sz="1300" b="1" u="sng" dirty="0" smtClean="0">
                <a:latin typeface="メイリオ" panose="020B0604030504040204" pitchFamily="50" charset="-128"/>
                <a:ea typeface="メイリオ" panose="020B0604030504040204" pitchFamily="50" charset="-128"/>
                <a:cs typeface="メイリオ" panose="020B0604030504040204" pitchFamily="50" charset="-128"/>
              </a:rPr>
              <a:t>設備投資など（機械設備、コンサルティング導入</a:t>
            </a:r>
            <a:r>
              <a:rPr lang="ja-JP" altLang="en-US" sz="1300" b="1" u="sng" dirty="0">
                <a:latin typeface="メイリオ" panose="020B0604030504040204" pitchFamily="50" charset="-128"/>
                <a:ea typeface="メイリオ" panose="020B0604030504040204" pitchFamily="50" charset="-128"/>
                <a:cs typeface="メイリオ" panose="020B0604030504040204" pitchFamily="50" charset="-128"/>
              </a:rPr>
              <a:t>や人材育成・教育訓練</a:t>
            </a:r>
            <a:r>
              <a:rPr lang="ja-JP" altLang="en-US" sz="1300" b="1" u="sng" dirty="0" smtClean="0">
                <a:latin typeface="メイリオ" panose="020B0604030504040204" pitchFamily="50" charset="-128"/>
                <a:ea typeface="メイリオ" panose="020B0604030504040204" pitchFamily="50" charset="-128"/>
                <a:cs typeface="メイリオ" panose="020B0604030504040204" pitchFamily="50" charset="-128"/>
              </a:rPr>
              <a:t>）を行った場合に、その</a:t>
            </a:r>
            <a:r>
              <a:rPr kumimoji="1" lang="ja-JP" altLang="en-US" sz="1300" b="1" u="sng" dirty="0" smtClean="0">
                <a:latin typeface="メイリオ" panose="020B0604030504040204" pitchFamily="50" charset="-128"/>
                <a:ea typeface="メイリオ" panose="020B0604030504040204" pitchFamily="50" charset="-128"/>
                <a:cs typeface="メイリオ" panose="020B0604030504040204" pitchFamily="50" charset="-128"/>
              </a:rPr>
              <a:t>費用の一部を助成します</a:t>
            </a:r>
            <a:r>
              <a:rPr kumimoji="1" lang="ja-JP" altLang="en-US" sz="1300" b="1" dirty="0" smtClean="0">
                <a:latin typeface="メイリオ" panose="020B0604030504040204" pitchFamily="50" charset="-128"/>
                <a:ea typeface="メイリオ" panose="020B0604030504040204" pitchFamily="50" charset="-128"/>
                <a:cs typeface="メイリオ" panose="020B0604030504040204" pitchFamily="50" charset="-128"/>
              </a:rPr>
              <a:t>。</a:t>
            </a:r>
            <a:endParaRPr kumimoji="1" lang="en-US" altLang="ja-JP" sz="1300" b="1" dirty="0" smtClean="0">
              <a:latin typeface="メイリオ" panose="020B0604030504040204" pitchFamily="50" charset="-128"/>
              <a:ea typeface="メイリオ" panose="020B0604030504040204" pitchFamily="50" charset="-128"/>
              <a:cs typeface="メイリオ" panose="020B0604030504040204" pitchFamily="50" charset="-128"/>
            </a:endParaRPr>
          </a:p>
          <a:p>
            <a:pPr>
              <a:lnSpc>
                <a:spcPts val="1000"/>
              </a:lnSpc>
            </a:pPr>
            <a:r>
              <a:rPr lang="ja-JP" altLang="en-US" sz="1100"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　　　　　　　　　　　　　　　　　　　　　　　　　　　　　　　　　　　</a:t>
            </a:r>
            <a:endParaRPr kumimoji="1" lang="en-US" altLang="ja-JP" sz="900"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9" name="角丸四角形 48"/>
          <p:cNvSpPr/>
          <p:nvPr/>
        </p:nvSpPr>
        <p:spPr>
          <a:xfrm>
            <a:off x="218406" y="1377310"/>
            <a:ext cx="998760" cy="612000"/>
          </a:xfrm>
          <a:prstGeom prst="roundRect">
            <a:avLst/>
          </a:prstGeom>
          <a:solidFill>
            <a:srgbClr val="00B0F0"/>
          </a:solidFill>
          <a:ln w="50800" cmpd="dbl">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lIns="36000" tIns="0" rIns="36000" bIns="0" rtlCol="0" anchor="ctr"/>
          <a:lstStyle/>
          <a:p>
            <a:pPr algn="ctr"/>
            <a:r>
              <a:rPr lang="ja-JP" altLang="en-US" sz="1400" dirty="0">
                <a:solidFill>
                  <a:schemeClr val="bg1"/>
                </a:solidFill>
                <a:latin typeface="HGP創英角ﾎﾟｯﾌﾟ体" panose="040B0A00000000000000" pitchFamily="50" charset="-128"/>
                <a:ea typeface="HGP創英角ﾎﾟｯﾌﾟ体" panose="040B0A00000000000000" pitchFamily="50" charset="-128"/>
              </a:rPr>
              <a:t>助成金の</a:t>
            </a:r>
            <a:endParaRPr lang="en-US" altLang="ja-JP" sz="1400" dirty="0">
              <a:solidFill>
                <a:schemeClr val="bg1"/>
              </a:solidFill>
              <a:latin typeface="HGP創英角ﾎﾟｯﾌﾟ体" panose="040B0A00000000000000" pitchFamily="50" charset="-128"/>
              <a:ea typeface="HGP創英角ﾎﾟｯﾌﾟ体" panose="040B0A00000000000000" pitchFamily="50" charset="-128"/>
            </a:endParaRPr>
          </a:p>
          <a:p>
            <a:pPr algn="ctr"/>
            <a:r>
              <a:rPr lang="ja-JP" altLang="en-US" sz="1400" dirty="0">
                <a:solidFill>
                  <a:schemeClr val="bg1"/>
                </a:solidFill>
                <a:latin typeface="HGP創英角ﾎﾟｯﾌﾟ体" panose="040B0A00000000000000" pitchFamily="50" charset="-128"/>
                <a:ea typeface="HGP創英角ﾎﾟｯﾌﾟ体" panose="040B0A00000000000000" pitchFamily="50" charset="-128"/>
              </a:rPr>
              <a:t>概要</a:t>
            </a:r>
          </a:p>
        </p:txBody>
      </p:sp>
      <p:sp>
        <p:nvSpPr>
          <p:cNvPr id="50" name="角丸四角形 49"/>
          <p:cNvSpPr/>
          <p:nvPr/>
        </p:nvSpPr>
        <p:spPr>
          <a:xfrm>
            <a:off x="3316658" y="2113736"/>
            <a:ext cx="2662008" cy="268286"/>
          </a:xfrm>
          <a:prstGeom prst="roundRect">
            <a:avLst>
              <a:gd name="adj" fmla="val 5259"/>
            </a:avLst>
          </a:prstGeom>
          <a:solidFill>
            <a:schemeClr val="bg1"/>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100" dirty="0" smtClean="0">
                <a:solidFill>
                  <a:srgbClr val="00B0F0"/>
                </a:solidFill>
                <a:latin typeface="HGP創英角ﾎﾟｯﾌﾟ体" panose="040B0A00000000000000" pitchFamily="50" charset="-128"/>
                <a:ea typeface="HGP創英角ﾎﾟｯﾌﾟ体" panose="040B0A00000000000000" pitchFamily="50" charset="-128"/>
                <a:cs typeface="Meiryo UI" panose="020B0604030504040204" pitchFamily="50" charset="-128"/>
              </a:rPr>
              <a:t>　長野労働局　　業務改善助成金</a:t>
            </a:r>
            <a:endParaRPr kumimoji="1" lang="ja-JP" altLang="en-US" sz="1100" dirty="0">
              <a:solidFill>
                <a:srgbClr val="00B0F0"/>
              </a:solidFill>
              <a:latin typeface="+mj-ea"/>
              <a:ea typeface="+mj-ea"/>
              <a:cs typeface="Meiryo UI" panose="020B0604030504040204" pitchFamily="50" charset="-128"/>
            </a:endParaRPr>
          </a:p>
        </p:txBody>
      </p:sp>
      <p:sp>
        <p:nvSpPr>
          <p:cNvPr id="51" name="角丸四角形 50"/>
          <p:cNvSpPr/>
          <p:nvPr/>
        </p:nvSpPr>
        <p:spPr>
          <a:xfrm>
            <a:off x="5496111" y="2124361"/>
            <a:ext cx="470600" cy="247035"/>
          </a:xfrm>
          <a:prstGeom prst="roundRect">
            <a:avLst>
              <a:gd name="adj" fmla="val 518"/>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100" dirty="0" smtClean="0">
                <a:solidFill>
                  <a:schemeClr val="bg1"/>
                </a:solidFill>
                <a:latin typeface="HGP創英角ﾎﾟｯﾌﾟ体" panose="040B0A00000000000000" pitchFamily="50" charset="-128"/>
                <a:ea typeface="HGP創英角ﾎﾟｯﾌﾟ体" panose="040B0A00000000000000" pitchFamily="50" charset="-128"/>
                <a:cs typeface="Meiryo UI" panose="020B0604030504040204" pitchFamily="50" charset="-128"/>
              </a:rPr>
              <a:t>検索</a:t>
            </a:r>
            <a:endParaRPr kumimoji="1" lang="ja-JP" altLang="en-US" sz="1100" dirty="0">
              <a:solidFill>
                <a:schemeClr val="bg1"/>
              </a:solidFill>
              <a:latin typeface="+mj-ea"/>
              <a:ea typeface="+mj-ea"/>
              <a:cs typeface="Meiryo UI" panose="020B0604030504040204" pitchFamily="50" charset="-128"/>
            </a:endParaRPr>
          </a:p>
        </p:txBody>
      </p:sp>
      <p:sp>
        <p:nvSpPr>
          <p:cNvPr id="61" name="正方形/長方形 60">
            <a:extLst>
              <a:ext uri="{FF2B5EF4-FFF2-40B4-BE49-F238E27FC236}">
                <a16:creationId xmlns:a16="http://schemas.microsoft.com/office/drawing/2014/main" xmlns="" id="{6D946126-685E-4352-AEFE-19AC9CAFDC2E}"/>
              </a:ext>
            </a:extLst>
          </p:cNvPr>
          <p:cNvSpPr/>
          <p:nvPr/>
        </p:nvSpPr>
        <p:spPr>
          <a:xfrm>
            <a:off x="1093600" y="2128066"/>
            <a:ext cx="2223058" cy="266176"/>
          </a:xfrm>
          <a:prstGeom prst="rect">
            <a:avLst/>
          </a:prstGeom>
        </p:spPr>
        <p:txBody>
          <a:bodyPr wrap="square" lIns="0" tIns="31217" rIns="0" bIns="31217">
            <a:spAutoFit/>
          </a:bodyPr>
          <a:lstStyle/>
          <a:p>
            <a:pPr marL="156087" indent="-396462">
              <a:lnSpc>
                <a:spcPct val="110000"/>
              </a:lnSpc>
            </a:pPr>
            <a:r>
              <a:rPr lang="ja-JP" altLang="en-US" sz="1200" b="1"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200" b="1"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詳しくは</a:t>
            </a:r>
            <a:r>
              <a:rPr lang="en-US" altLang="ja-JP" sz="1200" b="1"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HP</a:t>
            </a:r>
            <a:r>
              <a:rPr lang="ja-JP" altLang="en-US" sz="1200" b="1"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をご覧ください！</a:t>
            </a:r>
            <a:endParaRPr lang="en-US" altLang="ja-JP" sz="1200" b="1"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endParaRPr>
          </a:p>
        </p:txBody>
      </p:sp>
      <p:pic>
        <p:nvPicPr>
          <p:cNvPr id="2" name="図 1"/>
          <p:cNvPicPr>
            <a:picLocks noChangeAspect="1"/>
          </p:cNvPicPr>
          <p:nvPr/>
        </p:nvPicPr>
        <p:blipFill>
          <a:blip r:embed="rId3"/>
          <a:stretch>
            <a:fillRect/>
          </a:stretch>
        </p:blipFill>
        <p:spPr>
          <a:xfrm>
            <a:off x="6040198" y="1805295"/>
            <a:ext cx="669313" cy="624819"/>
          </a:xfrm>
          <a:prstGeom prst="rect">
            <a:avLst/>
          </a:prstGeom>
        </p:spPr>
      </p:pic>
    </p:spTree>
    <p:extLst>
      <p:ext uri="{BB962C8B-B14F-4D97-AF65-F5344CB8AC3E}">
        <p14:creationId xmlns:p14="http://schemas.microsoft.com/office/powerpoint/2010/main" val="393934595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 name="正方形/長方形 67"/>
          <p:cNvSpPr/>
          <p:nvPr/>
        </p:nvSpPr>
        <p:spPr>
          <a:xfrm>
            <a:off x="3677837" y="6758935"/>
            <a:ext cx="908555" cy="994428"/>
          </a:xfrm>
          <a:prstGeom prst="rect">
            <a:avLst/>
          </a:prstGeom>
          <a:ln w="6350"/>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28" name="Text Box 42"/>
          <p:cNvSpPr txBox="1">
            <a:spLocks noChangeArrowheads="1"/>
          </p:cNvSpPr>
          <p:nvPr/>
        </p:nvSpPr>
        <p:spPr bwMode="auto">
          <a:xfrm>
            <a:off x="3055218" y="9328098"/>
            <a:ext cx="1407820" cy="373571"/>
          </a:xfrm>
          <a:prstGeom prst="rect">
            <a:avLst/>
          </a:prstGeom>
          <a:noFill/>
          <a:ln w="9525">
            <a:noFill/>
            <a:miter lim="800000"/>
            <a:headEnd/>
            <a:tailEnd/>
          </a:ln>
        </p:spPr>
        <p:txBody>
          <a:bodyPr wrap="square" lIns="37652" tIns="47819" rIns="37652" bIns="47819">
            <a:spAutoFit/>
          </a:bodyPr>
          <a:lstStyle/>
          <a:p>
            <a:pPr fontAlgn="auto">
              <a:spcBef>
                <a:spcPts val="0"/>
              </a:spcBef>
              <a:spcAft>
                <a:spcPts val="0"/>
              </a:spcAft>
              <a:defRPr/>
            </a:pPr>
            <a:r>
              <a:rPr lang="ja-JP" altLang="en-US" spc="-21" dirty="0" smtClean="0">
                <a:latin typeface="HG丸ｺﾞｼｯｸM-PRO" panose="020F0600000000000000" pitchFamily="50" charset="-128"/>
                <a:ea typeface="HG丸ｺﾞｼｯｸM-PRO" panose="020F0600000000000000" pitchFamily="50" charset="-128"/>
                <a:cs typeface="メイリオ" panose="020B0604030504040204" pitchFamily="50" charset="-128"/>
              </a:rPr>
              <a:t>長野労働局</a:t>
            </a:r>
            <a:endParaRPr lang="ja-JP" altLang="en-US" spc="-21" dirty="0">
              <a:solidFill>
                <a:srgbClr val="FF0000"/>
              </a:solidFill>
              <a:latin typeface="HG丸ｺﾞｼｯｸM-PRO" panose="020F0600000000000000" pitchFamily="50" charset="-128"/>
              <a:ea typeface="HG丸ｺﾞｼｯｸM-PRO" panose="020F0600000000000000" pitchFamily="50" charset="-128"/>
              <a:cs typeface="メイリオ" panose="020B0604030504040204" pitchFamily="50" charset="-128"/>
            </a:endParaRPr>
          </a:p>
        </p:txBody>
      </p:sp>
      <p:pic>
        <p:nvPicPr>
          <p:cNvPr id="29" name="図 28"/>
          <p:cNvPicPr>
            <a:picLocks noChangeAspect="1" noChangeArrowheads="1"/>
          </p:cNvPicPr>
          <p:nvPr/>
        </p:nvPicPr>
        <p:blipFill>
          <a:blip r:embed="rId2" cstate="print"/>
          <a:srcRect/>
          <a:stretch>
            <a:fillRect/>
          </a:stretch>
        </p:blipFill>
        <p:spPr bwMode="auto">
          <a:xfrm>
            <a:off x="2704451" y="9416614"/>
            <a:ext cx="219096" cy="246484"/>
          </a:xfrm>
          <a:prstGeom prst="rect">
            <a:avLst/>
          </a:prstGeom>
          <a:noFill/>
          <a:ln w="9525">
            <a:noFill/>
            <a:miter lim="800000"/>
            <a:headEnd/>
            <a:tailEnd/>
          </a:ln>
        </p:spPr>
      </p:pic>
      <p:sp>
        <p:nvSpPr>
          <p:cNvPr id="36" name="テキスト ボックス 35"/>
          <p:cNvSpPr txBox="1"/>
          <p:nvPr/>
        </p:nvSpPr>
        <p:spPr>
          <a:xfrm>
            <a:off x="5649306" y="9396548"/>
            <a:ext cx="1085317" cy="297517"/>
          </a:xfrm>
          <a:prstGeom prst="rect">
            <a:avLst/>
          </a:prstGeom>
          <a:noFill/>
        </p:spPr>
        <p:txBody>
          <a:bodyPr wrap="square" rtlCol="0">
            <a:spAutoFit/>
          </a:bodyPr>
          <a:lstStyle/>
          <a:p>
            <a:pPr>
              <a:lnSpc>
                <a:spcPts val="1600"/>
              </a:lnSpc>
            </a:pP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800" dirty="0" smtClean="0">
                <a:latin typeface="Meiryo UI" panose="020B0604030504040204" pitchFamily="50" charset="-128"/>
                <a:ea typeface="Meiryo UI" panose="020B0604030504040204" pitchFamily="50" charset="-128"/>
                <a:cs typeface="Meiryo UI" panose="020B0604030504040204" pitchFamily="50" charset="-128"/>
              </a:rPr>
              <a:t>R</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３</a:t>
            </a:r>
            <a:r>
              <a:rPr lang="en-US" altLang="ja-JP" sz="8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８</a:t>
            </a:r>
            <a:r>
              <a:rPr lang="en-US" altLang="ja-JP" sz="8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５</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8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8" name="角丸四角形 37"/>
          <p:cNvSpPr/>
          <p:nvPr/>
        </p:nvSpPr>
        <p:spPr>
          <a:xfrm>
            <a:off x="159628" y="3524317"/>
            <a:ext cx="2254247" cy="693721"/>
          </a:xfrm>
          <a:prstGeom prst="roundRect">
            <a:avLst/>
          </a:prstGeom>
          <a:solidFill>
            <a:srgbClr val="FEF6F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tIns="36000" bIns="36000" rtlCol="0" anchor="ctr"/>
          <a:lstStyle/>
          <a:p>
            <a:pPr algn="ctr"/>
            <a:endParaRPr lang="en-US" altLang="ja-JP" sz="1000" dirty="0" smtClean="0">
              <a:solidFill>
                <a:schemeClr val="tx1"/>
              </a:solidFill>
              <a:latin typeface="Meiryo UI" panose="020B0604030504040204" pitchFamily="50" charset="-128"/>
              <a:ea typeface="Meiryo UI" panose="020B0604030504040204" pitchFamily="50" charset="-128"/>
            </a:endParaRPr>
          </a:p>
          <a:p>
            <a:pPr algn="ctr"/>
            <a:r>
              <a:rPr lang="ja-JP" altLang="en-US" sz="1000" dirty="0" smtClean="0">
                <a:solidFill>
                  <a:schemeClr val="tx1"/>
                </a:solidFill>
                <a:latin typeface="Meiryo UI" panose="020B0604030504040204" pitchFamily="50" charset="-128"/>
                <a:ea typeface="Meiryo UI" panose="020B0604030504040204" pitchFamily="50" charset="-128"/>
              </a:rPr>
              <a:t>交付申請書・事業実施計画などを、</a:t>
            </a:r>
            <a:endParaRPr lang="en-US" altLang="ja-JP" sz="1000" smtClean="0">
              <a:solidFill>
                <a:schemeClr val="tx1"/>
              </a:solidFill>
              <a:latin typeface="Meiryo UI" panose="020B0604030504040204" pitchFamily="50" charset="-128"/>
              <a:ea typeface="Meiryo UI" panose="020B0604030504040204" pitchFamily="50" charset="-128"/>
            </a:endParaRPr>
          </a:p>
          <a:p>
            <a:pPr algn="ctr"/>
            <a:r>
              <a:rPr lang="ja-JP" altLang="en-US" sz="1000" dirty="0" smtClean="0">
                <a:solidFill>
                  <a:schemeClr val="tx1"/>
                </a:solidFill>
                <a:latin typeface="Meiryo UI" panose="020B0604030504040204" pitchFamily="50" charset="-128"/>
                <a:ea typeface="Meiryo UI" panose="020B0604030504040204" pitchFamily="50" charset="-128"/>
              </a:rPr>
              <a:t>長野労働局雇用環境・均等室に提出</a:t>
            </a:r>
            <a:endParaRPr lang="en-US" altLang="ja-JP" sz="1000" dirty="0">
              <a:solidFill>
                <a:schemeClr val="tx1"/>
              </a:solidFill>
              <a:latin typeface="Meiryo UI" panose="020B0604030504040204" pitchFamily="50" charset="-128"/>
              <a:ea typeface="Meiryo UI" panose="020B0604030504040204" pitchFamily="50" charset="-128"/>
            </a:endParaRPr>
          </a:p>
          <a:p>
            <a:pPr algn="ctr"/>
            <a:r>
              <a:rPr lang="ja-JP" altLang="en-US" sz="1000" dirty="0" smtClean="0">
                <a:solidFill>
                  <a:schemeClr val="tx1"/>
                </a:solidFill>
                <a:latin typeface="Meiryo UI" panose="020B0604030504040204" pitchFamily="50" charset="-128"/>
                <a:ea typeface="Meiryo UI" panose="020B0604030504040204" pitchFamily="50" charset="-128"/>
              </a:rPr>
              <a:t>〒</a:t>
            </a:r>
            <a:r>
              <a:rPr lang="en-US" altLang="ja-JP" sz="1000" dirty="0" smtClean="0">
                <a:solidFill>
                  <a:schemeClr val="tx1"/>
                </a:solidFill>
                <a:latin typeface="Meiryo UI" panose="020B0604030504040204" pitchFamily="50" charset="-128"/>
                <a:ea typeface="Meiryo UI" panose="020B0604030504040204" pitchFamily="50" charset="-128"/>
              </a:rPr>
              <a:t>380-8572</a:t>
            </a:r>
            <a:r>
              <a:rPr lang="ja-JP" altLang="en-US" sz="1000" dirty="0" smtClean="0">
                <a:solidFill>
                  <a:schemeClr val="tx1"/>
                </a:solidFill>
                <a:latin typeface="Meiryo UI" panose="020B0604030504040204" pitchFamily="50" charset="-128"/>
                <a:ea typeface="Meiryo UI" panose="020B0604030504040204" pitchFamily="50" charset="-128"/>
              </a:rPr>
              <a:t>長野市中御所</a:t>
            </a:r>
            <a:r>
              <a:rPr lang="en-US" altLang="ja-JP" sz="1000" dirty="0" smtClean="0">
                <a:solidFill>
                  <a:schemeClr val="tx1"/>
                </a:solidFill>
                <a:latin typeface="Meiryo UI" panose="020B0604030504040204" pitchFamily="50" charset="-128"/>
                <a:ea typeface="Meiryo UI" panose="020B0604030504040204" pitchFamily="50" charset="-128"/>
              </a:rPr>
              <a:t>1-22-1</a:t>
            </a:r>
          </a:p>
          <a:p>
            <a:pPr algn="ctr"/>
            <a:endParaRPr lang="ja-JP" altLang="en-US" sz="1100" dirty="0">
              <a:solidFill>
                <a:schemeClr val="tx1"/>
              </a:solidFill>
              <a:latin typeface="Meiryo UI" panose="020B0604030504040204" pitchFamily="50" charset="-128"/>
              <a:ea typeface="Meiryo UI" panose="020B0604030504040204" pitchFamily="50" charset="-128"/>
            </a:endParaRPr>
          </a:p>
        </p:txBody>
      </p:sp>
      <p:sp>
        <p:nvSpPr>
          <p:cNvPr id="9" name="右矢印 8"/>
          <p:cNvSpPr/>
          <p:nvPr/>
        </p:nvSpPr>
        <p:spPr>
          <a:xfrm>
            <a:off x="2478554" y="3602956"/>
            <a:ext cx="282284" cy="533965"/>
          </a:xfrm>
          <a:prstGeom prst="rightArrow">
            <a:avLst/>
          </a:prstGeom>
          <a:solidFill>
            <a:srgbClr val="FEF6F0"/>
          </a:solidFill>
          <a:ln>
            <a:solidFill>
              <a:srgbClr val="0070C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kumimoji="1" lang="ja-JP" altLang="en-US" sz="800" dirty="0" smtClean="0">
                <a:solidFill>
                  <a:schemeClr val="tx1"/>
                </a:solidFill>
              </a:rPr>
              <a:t>審査</a:t>
            </a:r>
            <a:endParaRPr kumimoji="1" lang="ja-JP" altLang="en-US" sz="800" dirty="0">
              <a:solidFill>
                <a:schemeClr val="tx1"/>
              </a:solidFill>
            </a:endParaRPr>
          </a:p>
        </p:txBody>
      </p:sp>
      <p:sp>
        <p:nvSpPr>
          <p:cNvPr id="39" name="角丸四角形 38"/>
          <p:cNvSpPr/>
          <p:nvPr/>
        </p:nvSpPr>
        <p:spPr>
          <a:xfrm>
            <a:off x="2799428" y="3533655"/>
            <a:ext cx="1189079" cy="688420"/>
          </a:xfrm>
          <a:prstGeom prst="roundRect">
            <a:avLst/>
          </a:prstGeom>
          <a:solidFill>
            <a:srgbClr val="FEF6F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tIns="36000" bIns="36000" rtlCol="0" anchor="ctr"/>
          <a:lstStyle/>
          <a:p>
            <a:pPr algn="ctr"/>
            <a:r>
              <a:rPr lang="ja-JP" altLang="en-US" sz="1100" dirty="0" smtClean="0">
                <a:solidFill>
                  <a:schemeClr val="tx1"/>
                </a:solidFill>
                <a:latin typeface="Meiryo UI" panose="020B0604030504040204" pitchFamily="50" charset="-128"/>
                <a:ea typeface="Meiryo UI" panose="020B0604030504040204" pitchFamily="50" charset="-128"/>
              </a:rPr>
              <a:t>交付決定後、</a:t>
            </a:r>
            <a:endParaRPr lang="en-US" altLang="ja-JP" sz="1100" dirty="0" smtClean="0">
              <a:solidFill>
                <a:schemeClr val="tx1"/>
              </a:solidFill>
              <a:latin typeface="Meiryo UI" panose="020B0604030504040204" pitchFamily="50" charset="-128"/>
              <a:ea typeface="Meiryo UI" panose="020B0604030504040204" pitchFamily="50" charset="-128"/>
            </a:endParaRPr>
          </a:p>
          <a:p>
            <a:pPr algn="ctr"/>
            <a:r>
              <a:rPr lang="ja-JP" altLang="en-US" sz="1100" dirty="0" smtClean="0">
                <a:solidFill>
                  <a:schemeClr val="tx1"/>
                </a:solidFill>
                <a:latin typeface="Meiryo UI" panose="020B0604030504040204" pitchFamily="50" charset="-128"/>
                <a:ea typeface="Meiryo UI" panose="020B0604030504040204" pitchFamily="50" charset="-128"/>
              </a:rPr>
              <a:t>提出した計画に沿って事業実施</a:t>
            </a:r>
            <a:endParaRPr lang="en-US" altLang="ja-JP" sz="1100" dirty="0" smtClean="0">
              <a:solidFill>
                <a:schemeClr val="tx1"/>
              </a:solidFill>
              <a:latin typeface="Meiryo UI" panose="020B0604030504040204" pitchFamily="50" charset="-128"/>
              <a:ea typeface="Meiryo UI" panose="020B0604030504040204" pitchFamily="50" charset="-128"/>
            </a:endParaRPr>
          </a:p>
        </p:txBody>
      </p:sp>
      <p:sp>
        <p:nvSpPr>
          <p:cNvPr id="41" name="角丸四角形 40"/>
          <p:cNvSpPr/>
          <p:nvPr/>
        </p:nvSpPr>
        <p:spPr>
          <a:xfrm>
            <a:off x="4367923" y="3522355"/>
            <a:ext cx="1213715" cy="688420"/>
          </a:xfrm>
          <a:prstGeom prst="roundRect">
            <a:avLst/>
          </a:prstGeom>
          <a:solidFill>
            <a:srgbClr val="FEF6F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tIns="36000" bIns="36000" rtlCol="0" anchor="ctr"/>
          <a:lstStyle/>
          <a:p>
            <a:pPr algn="ctr"/>
            <a:r>
              <a:rPr lang="ja-JP" altLang="en-US" sz="1100" dirty="0" smtClean="0">
                <a:solidFill>
                  <a:schemeClr val="tx1"/>
                </a:solidFill>
                <a:latin typeface="Meiryo UI" panose="020B0604030504040204" pitchFamily="50" charset="-128"/>
                <a:ea typeface="Meiryo UI" panose="020B0604030504040204" pitchFamily="50" charset="-128"/>
              </a:rPr>
              <a:t>雇用環境・均等室に事業実施結果を報告</a:t>
            </a:r>
            <a:endParaRPr lang="ja-JP" altLang="en-US" sz="1100" dirty="0">
              <a:solidFill>
                <a:schemeClr val="tx1"/>
              </a:solidFill>
              <a:latin typeface="Meiryo UI" panose="020B0604030504040204" pitchFamily="50" charset="-128"/>
              <a:ea typeface="Meiryo UI" panose="020B0604030504040204" pitchFamily="50" charset="-128"/>
            </a:endParaRPr>
          </a:p>
        </p:txBody>
      </p:sp>
      <p:sp>
        <p:nvSpPr>
          <p:cNvPr id="43" name="角丸四角形 42"/>
          <p:cNvSpPr/>
          <p:nvPr/>
        </p:nvSpPr>
        <p:spPr>
          <a:xfrm>
            <a:off x="5941106" y="3507362"/>
            <a:ext cx="580421" cy="703641"/>
          </a:xfrm>
          <a:prstGeom prst="roundRect">
            <a:avLst/>
          </a:prstGeom>
          <a:solidFill>
            <a:srgbClr val="FEF6F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tIns="36000" bIns="36000" rtlCol="0" anchor="ctr"/>
          <a:lstStyle/>
          <a:p>
            <a:pPr algn="ctr"/>
            <a:r>
              <a:rPr lang="ja-JP" altLang="en-US" sz="1100" dirty="0" smtClean="0">
                <a:solidFill>
                  <a:schemeClr val="tx1"/>
                </a:solidFill>
                <a:latin typeface="Meiryo UI" panose="020B0604030504040204" pitchFamily="50" charset="-128"/>
                <a:ea typeface="Meiryo UI" panose="020B0604030504040204" pitchFamily="50" charset="-128"/>
              </a:rPr>
              <a:t>支給</a:t>
            </a:r>
            <a:endParaRPr lang="ja-JP" altLang="en-US" sz="1100" dirty="0">
              <a:solidFill>
                <a:schemeClr val="tx1"/>
              </a:solidFill>
              <a:latin typeface="Meiryo UI" panose="020B0604030504040204" pitchFamily="50" charset="-128"/>
              <a:ea typeface="Meiryo UI" panose="020B0604030504040204" pitchFamily="50" charset="-128"/>
            </a:endParaRPr>
          </a:p>
        </p:txBody>
      </p:sp>
      <p:sp>
        <p:nvSpPr>
          <p:cNvPr id="44" name="角丸四角形 43"/>
          <p:cNvSpPr/>
          <p:nvPr/>
        </p:nvSpPr>
        <p:spPr>
          <a:xfrm>
            <a:off x="55883" y="3349407"/>
            <a:ext cx="6647472" cy="910927"/>
          </a:xfrm>
          <a:prstGeom prst="roundRect">
            <a:avLst>
              <a:gd name="adj" fmla="val 15939"/>
            </a:avLst>
          </a:prstGeom>
          <a:no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37" name="角丸四角形 36"/>
          <p:cNvSpPr/>
          <p:nvPr/>
        </p:nvSpPr>
        <p:spPr>
          <a:xfrm>
            <a:off x="168212" y="3179030"/>
            <a:ext cx="2035521" cy="288000"/>
          </a:xfrm>
          <a:prstGeom prst="roundRect">
            <a:avLst/>
          </a:prstGeom>
          <a:solidFill>
            <a:schemeClr val="accent5">
              <a:lumMod val="20000"/>
              <a:lumOff val="80000"/>
            </a:schemeClr>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tIns="36000" bIns="36000" rtlCol="0" anchor="ctr"/>
          <a:lstStyle/>
          <a:p>
            <a:pPr algn="ctr"/>
            <a:r>
              <a:rPr lang="ja-JP" altLang="en-US" sz="1400" dirty="0" smtClean="0">
                <a:solidFill>
                  <a:srgbClr val="0070C0"/>
                </a:solidFill>
                <a:latin typeface="HGP創英角ﾎﾟｯﾌﾟ体" panose="040B0A00000000000000" pitchFamily="50" charset="-128"/>
                <a:ea typeface="HGP創英角ﾎﾟｯﾌﾟ体" panose="040B0A00000000000000" pitchFamily="50" charset="-128"/>
              </a:rPr>
              <a:t>助成金支給までの流れ</a:t>
            </a:r>
            <a:endParaRPr lang="ja-JP" altLang="en-US" sz="1400" dirty="0">
              <a:solidFill>
                <a:srgbClr val="0070C0"/>
              </a:solidFill>
              <a:latin typeface="HGP創英角ﾎﾟｯﾌﾟ体" panose="040B0A00000000000000" pitchFamily="50" charset="-128"/>
              <a:ea typeface="HGP創英角ﾎﾟｯﾌﾟ体" panose="040B0A00000000000000" pitchFamily="50" charset="-128"/>
            </a:endParaRPr>
          </a:p>
        </p:txBody>
      </p:sp>
      <p:sp>
        <p:nvSpPr>
          <p:cNvPr id="42" name="右矢印 41"/>
          <p:cNvSpPr/>
          <p:nvPr/>
        </p:nvSpPr>
        <p:spPr>
          <a:xfrm>
            <a:off x="5620230" y="3623970"/>
            <a:ext cx="282284" cy="533965"/>
          </a:xfrm>
          <a:prstGeom prst="rightArrow">
            <a:avLst/>
          </a:prstGeom>
          <a:solidFill>
            <a:srgbClr val="FEF6F0"/>
          </a:solidFill>
          <a:ln>
            <a:solidFill>
              <a:srgbClr val="0070C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kumimoji="1" lang="ja-JP" altLang="en-US" sz="800" dirty="0" smtClean="0">
                <a:solidFill>
                  <a:schemeClr val="tx1"/>
                </a:solidFill>
              </a:rPr>
              <a:t>審査</a:t>
            </a:r>
            <a:endParaRPr kumimoji="1" lang="ja-JP" altLang="en-US" sz="800" dirty="0">
              <a:solidFill>
                <a:schemeClr val="tx1"/>
              </a:solidFill>
            </a:endParaRPr>
          </a:p>
        </p:txBody>
      </p:sp>
      <p:sp>
        <p:nvSpPr>
          <p:cNvPr id="51" name="右矢印 50"/>
          <p:cNvSpPr/>
          <p:nvPr/>
        </p:nvSpPr>
        <p:spPr>
          <a:xfrm>
            <a:off x="4063946" y="3614232"/>
            <a:ext cx="282284" cy="533965"/>
          </a:xfrm>
          <a:prstGeom prst="rightArrow">
            <a:avLst/>
          </a:prstGeom>
          <a:solidFill>
            <a:srgbClr val="FEF6F0"/>
          </a:solidFill>
          <a:ln>
            <a:solidFill>
              <a:srgbClr val="0070C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kumimoji="1" lang="ja-JP" altLang="en-US" sz="800" dirty="0">
              <a:solidFill>
                <a:schemeClr val="tx1"/>
              </a:solidFill>
            </a:endParaRPr>
          </a:p>
        </p:txBody>
      </p:sp>
      <p:sp>
        <p:nvSpPr>
          <p:cNvPr id="47" name="角丸四角形 46"/>
          <p:cNvSpPr/>
          <p:nvPr/>
        </p:nvSpPr>
        <p:spPr>
          <a:xfrm>
            <a:off x="93706" y="8342792"/>
            <a:ext cx="6624000" cy="1014904"/>
          </a:xfrm>
          <a:prstGeom prst="roundRect">
            <a:avLst>
              <a:gd name="adj" fmla="val 18551"/>
            </a:avLst>
          </a:prstGeom>
          <a:no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8" name="角丸四角形 47"/>
          <p:cNvSpPr/>
          <p:nvPr/>
        </p:nvSpPr>
        <p:spPr>
          <a:xfrm>
            <a:off x="195588" y="8172388"/>
            <a:ext cx="2424108" cy="317291"/>
          </a:xfrm>
          <a:prstGeom prst="roundRect">
            <a:avLst/>
          </a:prstGeom>
          <a:solidFill>
            <a:schemeClr val="accent5">
              <a:lumMod val="20000"/>
              <a:lumOff val="80000"/>
            </a:schemeClr>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tIns="36000" bIns="36000" rtlCol="0" anchor="ctr"/>
          <a:lstStyle/>
          <a:p>
            <a:pPr algn="ctr"/>
            <a:r>
              <a:rPr lang="ja-JP" altLang="en-US" sz="1400" dirty="0" smtClean="0">
                <a:solidFill>
                  <a:srgbClr val="0070C0"/>
                </a:solidFill>
                <a:latin typeface="HGP創英角ﾎﾟｯﾌﾟ体" panose="040B0A00000000000000" pitchFamily="50" charset="-128"/>
                <a:ea typeface="HGP創英角ﾎﾟｯﾌﾟ体" panose="040B0A00000000000000" pitchFamily="50" charset="-128"/>
              </a:rPr>
              <a:t>働き方改革推進支援資金</a:t>
            </a:r>
            <a:endParaRPr lang="ja-JP" altLang="en-US" sz="1400" dirty="0">
              <a:solidFill>
                <a:srgbClr val="0070C0"/>
              </a:solidFill>
              <a:latin typeface="HGP創英角ﾎﾟｯﾌﾟ体" panose="040B0A00000000000000" pitchFamily="50" charset="-128"/>
              <a:ea typeface="HGP創英角ﾎﾟｯﾌﾟ体" panose="040B0A00000000000000" pitchFamily="50" charset="-128"/>
            </a:endParaRPr>
          </a:p>
        </p:txBody>
      </p:sp>
      <p:sp>
        <p:nvSpPr>
          <p:cNvPr id="49" name="テキスト ボックス 48"/>
          <p:cNvSpPr txBox="1"/>
          <p:nvPr/>
        </p:nvSpPr>
        <p:spPr>
          <a:xfrm>
            <a:off x="97161" y="8493899"/>
            <a:ext cx="6508088" cy="913070"/>
          </a:xfrm>
          <a:prstGeom prst="rect">
            <a:avLst/>
          </a:prstGeom>
          <a:noFill/>
        </p:spPr>
        <p:txBody>
          <a:bodyPr wrap="square" rtlCol="0">
            <a:spAutoFit/>
          </a:bodyPr>
          <a:lstStyle/>
          <a:p>
            <a:pPr>
              <a:lnSpc>
                <a:spcPts val="1600"/>
              </a:lnSpc>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日本政策金融公庫では、事業場内最低賃金の引上げに取り組む者に対して、設備資金や</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　 運転資金の融資を行っています</a:t>
            </a:r>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　　 詳しくは、</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事業場がある都道府県の日本政策金融公庫の窓口にお問い合わせください。</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11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担当部署</a:t>
            </a:r>
            <a:r>
              <a:rPr lang="en-US" altLang="ja-JP" sz="11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各都道府県日本政策金融公庫</a:t>
            </a:r>
            <a:endParaRPr kumimoji="1"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pic>
        <p:nvPicPr>
          <p:cNvPr id="6" name="図 5"/>
          <p:cNvPicPr>
            <a:picLocks noChangeAspect="1"/>
          </p:cNvPicPr>
          <p:nvPr/>
        </p:nvPicPr>
        <p:blipFill>
          <a:blip r:embed="rId3"/>
          <a:stretch>
            <a:fillRect/>
          </a:stretch>
        </p:blipFill>
        <p:spPr>
          <a:xfrm>
            <a:off x="5714666" y="8421889"/>
            <a:ext cx="623391" cy="623391"/>
          </a:xfrm>
          <a:prstGeom prst="rect">
            <a:avLst/>
          </a:prstGeom>
        </p:spPr>
      </p:pic>
      <p:cxnSp>
        <p:nvCxnSpPr>
          <p:cNvPr id="56" name="直線コネクタ 55"/>
          <p:cNvCxnSpPr/>
          <p:nvPr/>
        </p:nvCxnSpPr>
        <p:spPr>
          <a:xfrm flipH="1">
            <a:off x="3607740" y="6940702"/>
            <a:ext cx="28800" cy="32400"/>
          </a:xfrm>
          <a:prstGeom prst="line">
            <a:avLst/>
          </a:prstGeom>
          <a:ln w="19050" cap="rnd">
            <a:solidFill>
              <a:schemeClr val="bg1"/>
            </a:solidFill>
          </a:ln>
        </p:spPr>
        <p:style>
          <a:lnRef idx="1">
            <a:schemeClr val="accent1"/>
          </a:lnRef>
          <a:fillRef idx="0">
            <a:schemeClr val="accent1"/>
          </a:fillRef>
          <a:effectRef idx="0">
            <a:schemeClr val="accent1"/>
          </a:effectRef>
          <a:fontRef idx="minor">
            <a:schemeClr val="tx1"/>
          </a:fontRef>
        </p:style>
      </p:cxnSp>
      <p:sp>
        <p:nvSpPr>
          <p:cNvPr id="50" name="角丸四角形 49"/>
          <p:cNvSpPr/>
          <p:nvPr/>
        </p:nvSpPr>
        <p:spPr>
          <a:xfrm>
            <a:off x="36261" y="5639644"/>
            <a:ext cx="6858000" cy="395125"/>
          </a:xfrm>
          <a:prstGeom prst="roundRect">
            <a:avLst>
              <a:gd name="adj" fmla="val 29346"/>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dirty="0">
              <a:solidFill>
                <a:srgbClr val="FF0000"/>
              </a:solidFill>
              <a:latin typeface="HGP創英角ﾎﾟｯﾌﾟ体" panose="040B0A00000000000000" pitchFamily="50" charset="-128"/>
              <a:ea typeface="HGP創英角ﾎﾟｯﾌﾟ体" panose="040B0A00000000000000" pitchFamily="50" charset="-128"/>
              <a:cs typeface="Meiryo UI" panose="020B0604030504040204" pitchFamily="50" charset="-128"/>
            </a:endParaRPr>
          </a:p>
        </p:txBody>
      </p:sp>
      <p:sp>
        <p:nvSpPr>
          <p:cNvPr id="54" name="角丸四角形 53"/>
          <p:cNvSpPr/>
          <p:nvPr/>
        </p:nvSpPr>
        <p:spPr>
          <a:xfrm>
            <a:off x="55883" y="1319308"/>
            <a:ext cx="6624000" cy="744992"/>
          </a:xfrm>
          <a:prstGeom prst="roundRect">
            <a:avLst>
              <a:gd name="adj" fmla="val 15939"/>
            </a:avLst>
          </a:prstGeom>
          <a:no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55" name="角丸四角形 54"/>
          <p:cNvSpPr/>
          <p:nvPr/>
        </p:nvSpPr>
        <p:spPr>
          <a:xfrm>
            <a:off x="195588" y="1190809"/>
            <a:ext cx="1844843" cy="288000"/>
          </a:xfrm>
          <a:prstGeom prst="roundRect">
            <a:avLst/>
          </a:prstGeom>
          <a:solidFill>
            <a:schemeClr val="accent5">
              <a:lumMod val="20000"/>
              <a:lumOff val="80000"/>
            </a:schemeClr>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tIns="36000" bIns="36000" rtlCol="0" anchor="ctr"/>
          <a:lstStyle/>
          <a:p>
            <a:pPr algn="ctr"/>
            <a:r>
              <a:rPr lang="ja-JP" altLang="en-US" sz="1400" dirty="0" smtClean="0">
                <a:solidFill>
                  <a:srgbClr val="0070C0"/>
                </a:solidFill>
                <a:latin typeface="HGP創英角ﾎﾟｯﾌﾟ体" panose="040B0A00000000000000" pitchFamily="50" charset="-128"/>
                <a:ea typeface="HGP創英角ﾎﾟｯﾌﾟ体" panose="040B0A00000000000000" pitchFamily="50" charset="-128"/>
              </a:rPr>
              <a:t>ご留意頂きたい</a:t>
            </a:r>
            <a:r>
              <a:rPr lang="ja-JP" altLang="en-US" sz="1400" dirty="0">
                <a:solidFill>
                  <a:srgbClr val="0070C0"/>
                </a:solidFill>
                <a:latin typeface="HGP創英角ﾎﾟｯﾌﾟ体" panose="040B0A00000000000000" pitchFamily="50" charset="-128"/>
                <a:ea typeface="HGP創英角ﾎﾟｯﾌﾟ体" panose="040B0A00000000000000" pitchFamily="50" charset="-128"/>
              </a:rPr>
              <a:t>事項</a:t>
            </a:r>
          </a:p>
        </p:txBody>
      </p:sp>
      <p:sp>
        <p:nvSpPr>
          <p:cNvPr id="57" name="テキスト ボックス 56"/>
          <p:cNvSpPr txBox="1"/>
          <p:nvPr/>
        </p:nvSpPr>
        <p:spPr>
          <a:xfrm>
            <a:off x="93338" y="1483409"/>
            <a:ext cx="6624736" cy="553998"/>
          </a:xfrm>
          <a:prstGeom prst="rect">
            <a:avLst/>
          </a:prstGeom>
          <a:noFill/>
          <a:ln>
            <a:noFill/>
          </a:ln>
        </p:spPr>
        <p:style>
          <a:lnRef idx="2">
            <a:schemeClr val="dk1"/>
          </a:lnRef>
          <a:fillRef idx="1">
            <a:schemeClr val="lt1"/>
          </a:fillRef>
          <a:effectRef idx="0">
            <a:schemeClr val="dk1"/>
          </a:effectRef>
          <a:fontRef idx="minor">
            <a:schemeClr val="dk1"/>
          </a:fontRef>
        </p:style>
        <p:txBody>
          <a:bodyPr wrap="square" rtlCol="0">
            <a:spAutoFit/>
          </a:bodyPr>
          <a:lstStyle/>
          <a:p>
            <a:pPr marL="85725" indent="-85725">
              <a:lnSpc>
                <a:spcPts val="1800"/>
              </a:lnSpc>
            </a:pP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予算</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の範囲内で交付するため、申請期間内に募集を終了する場合があります</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marL="85725" indent="-85725">
              <a:lnSpc>
                <a:spcPts val="1800"/>
              </a:lnSpc>
            </a:pP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　事業完了の期限は</a:t>
            </a:r>
            <a:r>
              <a:rPr lang="ja-JP" altLang="en-US" sz="1100" u="sng" dirty="0" smtClean="0">
                <a:latin typeface="Meiryo UI" panose="020B0604030504040204" pitchFamily="50" charset="-128"/>
                <a:ea typeface="Meiryo UI" panose="020B0604030504040204" pitchFamily="50" charset="-128"/>
                <a:cs typeface="Meiryo UI" panose="020B0604030504040204" pitchFamily="50" charset="-128"/>
              </a:rPr>
              <a:t>令和４年３月３１日</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です。</a:t>
            </a:r>
            <a:endParaRPr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58" name="角丸四角形 57"/>
          <p:cNvSpPr/>
          <p:nvPr/>
        </p:nvSpPr>
        <p:spPr>
          <a:xfrm>
            <a:off x="36261" y="306731"/>
            <a:ext cx="6624000" cy="840768"/>
          </a:xfrm>
          <a:prstGeom prst="roundRect">
            <a:avLst>
              <a:gd name="adj" fmla="val 15939"/>
            </a:avLst>
          </a:prstGeom>
          <a:no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59" name="角丸四角形 58"/>
          <p:cNvSpPr/>
          <p:nvPr/>
        </p:nvSpPr>
        <p:spPr>
          <a:xfrm>
            <a:off x="205356" y="109407"/>
            <a:ext cx="1844843" cy="288000"/>
          </a:xfrm>
          <a:prstGeom prst="roundRect">
            <a:avLst/>
          </a:prstGeom>
          <a:solidFill>
            <a:schemeClr val="accent5">
              <a:lumMod val="20000"/>
              <a:lumOff val="80000"/>
            </a:schemeClr>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tIns="36000" bIns="36000" rtlCol="0" anchor="ctr"/>
          <a:lstStyle/>
          <a:p>
            <a:pPr algn="ctr"/>
            <a:r>
              <a:rPr lang="ja-JP" altLang="en-US" sz="1400" dirty="0" smtClean="0">
                <a:solidFill>
                  <a:srgbClr val="0070C0"/>
                </a:solidFill>
                <a:latin typeface="HGP創英角ﾎﾟｯﾌﾟ体" panose="040B0A00000000000000" pitchFamily="50" charset="-128"/>
                <a:ea typeface="HGP創英角ﾎﾟｯﾌﾟ体" panose="040B0A00000000000000" pitchFamily="50" charset="-128"/>
              </a:rPr>
              <a:t>その他の変更点</a:t>
            </a:r>
            <a:endParaRPr lang="ja-JP" altLang="en-US" sz="1400" dirty="0">
              <a:solidFill>
                <a:srgbClr val="0070C0"/>
              </a:solidFill>
              <a:latin typeface="HGP創英角ﾎﾟｯﾌﾟ体" panose="040B0A00000000000000" pitchFamily="50" charset="-128"/>
              <a:ea typeface="HGP創英角ﾎﾟｯﾌﾟ体" panose="040B0A00000000000000" pitchFamily="50" charset="-128"/>
            </a:endParaRPr>
          </a:p>
        </p:txBody>
      </p:sp>
      <p:sp>
        <p:nvSpPr>
          <p:cNvPr id="60" name="テキスト ボックス 59"/>
          <p:cNvSpPr txBox="1"/>
          <p:nvPr/>
        </p:nvSpPr>
        <p:spPr>
          <a:xfrm>
            <a:off x="48628" y="433199"/>
            <a:ext cx="6624736" cy="293478"/>
          </a:xfrm>
          <a:prstGeom prst="rect">
            <a:avLst/>
          </a:prstGeom>
          <a:noFill/>
          <a:ln>
            <a:noFill/>
          </a:ln>
        </p:spPr>
        <p:style>
          <a:lnRef idx="2">
            <a:schemeClr val="dk1"/>
          </a:lnRef>
          <a:fillRef idx="1">
            <a:schemeClr val="lt1"/>
          </a:fillRef>
          <a:effectRef idx="0">
            <a:schemeClr val="dk1"/>
          </a:effectRef>
          <a:fontRef idx="minor">
            <a:schemeClr val="dk1"/>
          </a:fontRef>
        </p:style>
        <p:txBody>
          <a:bodyPr wrap="square" rtlCol="0">
            <a:spAutoFit/>
          </a:bodyPr>
          <a:lstStyle/>
          <a:p>
            <a:pPr marL="85725" indent="-85725">
              <a:lnSpc>
                <a:spcPts val="1800"/>
              </a:lnSpc>
            </a:pPr>
            <a:r>
              <a:rPr lang="ja-JP" altLang="en-US" sz="1100"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100"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PC</a:t>
            </a:r>
            <a:r>
              <a:rPr lang="ja-JP" altLang="en-US" sz="1100" dirty="0" err="1"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スマホ、タブレットの新規購入、貨物自動車なども生産性向上の効果が認められる場合は対象になります。</a:t>
            </a:r>
            <a:endParaRPr lang="en-US" altLang="ja-JP" sz="1100"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 name="テキスト ボックス 2"/>
          <p:cNvSpPr txBox="1"/>
          <p:nvPr/>
        </p:nvSpPr>
        <p:spPr>
          <a:xfrm>
            <a:off x="1342029" y="673843"/>
            <a:ext cx="5186185" cy="253916"/>
          </a:xfrm>
          <a:prstGeom prst="rect">
            <a:avLst/>
          </a:prstGeom>
          <a:noFill/>
        </p:spPr>
        <p:txBody>
          <a:bodyPr wrap="square" rtlCol="0">
            <a:spAutoFit/>
          </a:bodyPr>
          <a:lstStyle/>
          <a:p>
            <a:r>
              <a:rPr kumimoji="1" lang="en-US" altLang="ja-JP" sz="1050" dirty="0" smtClean="0">
                <a:solidFill>
                  <a:srgbClr val="FF0000"/>
                </a:solidFill>
                <a:latin typeface="Meiryo UI" panose="020B0604030504040204" pitchFamily="50" charset="-128"/>
                <a:ea typeface="Meiryo UI" panose="020B0604030504040204" pitchFamily="50" charset="-128"/>
              </a:rPr>
              <a:t>※</a:t>
            </a:r>
            <a:r>
              <a:rPr kumimoji="1" lang="ja-JP" altLang="en-US" sz="1050" dirty="0" smtClean="0">
                <a:solidFill>
                  <a:srgbClr val="FF0000"/>
                </a:solidFill>
                <a:latin typeface="Meiryo UI" panose="020B0604030504040204" pitchFamily="50" charset="-128"/>
                <a:ea typeface="Meiryo UI" panose="020B0604030504040204" pitchFamily="50" charset="-128"/>
              </a:rPr>
              <a:t>特例のうち、②生産量要件に該当する場合であって、引上げ額</a:t>
            </a:r>
            <a:r>
              <a:rPr kumimoji="1" lang="en-US" altLang="ja-JP" sz="1050" dirty="0" smtClean="0">
                <a:solidFill>
                  <a:srgbClr val="FF0000"/>
                </a:solidFill>
                <a:latin typeface="Meiryo UI" panose="020B0604030504040204" pitchFamily="50" charset="-128"/>
                <a:ea typeface="Meiryo UI" panose="020B0604030504040204" pitchFamily="50" charset="-128"/>
              </a:rPr>
              <a:t>30</a:t>
            </a:r>
            <a:r>
              <a:rPr kumimoji="1" lang="ja-JP" altLang="en-US" sz="1050" dirty="0" smtClean="0">
                <a:solidFill>
                  <a:srgbClr val="FF0000"/>
                </a:solidFill>
                <a:latin typeface="Meiryo UI" panose="020B0604030504040204" pitchFamily="50" charset="-128"/>
                <a:ea typeface="Meiryo UI" panose="020B0604030504040204" pitchFamily="50" charset="-128"/>
              </a:rPr>
              <a:t>円以上の場合に限ります。</a:t>
            </a:r>
            <a:endParaRPr kumimoji="1" lang="ja-JP" altLang="en-US" sz="1050" dirty="0">
              <a:solidFill>
                <a:srgbClr val="FF0000"/>
              </a:solidFill>
              <a:latin typeface="Meiryo UI" panose="020B0604030504040204" pitchFamily="50" charset="-128"/>
              <a:ea typeface="Meiryo UI" panose="020B0604030504040204" pitchFamily="50" charset="-128"/>
            </a:endParaRPr>
          </a:p>
        </p:txBody>
      </p:sp>
      <p:sp>
        <p:nvSpPr>
          <p:cNvPr id="35" name="テキスト ボックス 34"/>
          <p:cNvSpPr txBox="1"/>
          <p:nvPr/>
        </p:nvSpPr>
        <p:spPr>
          <a:xfrm>
            <a:off x="55883" y="817452"/>
            <a:ext cx="6624736" cy="323165"/>
          </a:xfrm>
          <a:prstGeom prst="rect">
            <a:avLst/>
          </a:prstGeom>
          <a:noFill/>
          <a:ln>
            <a:noFill/>
          </a:ln>
        </p:spPr>
        <p:style>
          <a:lnRef idx="2">
            <a:schemeClr val="dk1"/>
          </a:lnRef>
          <a:fillRef idx="1">
            <a:schemeClr val="lt1"/>
          </a:fillRef>
          <a:effectRef idx="0">
            <a:schemeClr val="dk1"/>
          </a:effectRef>
          <a:fontRef idx="minor">
            <a:schemeClr val="dk1"/>
          </a:fontRef>
        </p:style>
        <p:txBody>
          <a:bodyPr wrap="square" rtlCol="0">
            <a:spAutoFit/>
          </a:bodyPr>
          <a:lstStyle/>
          <a:p>
            <a:pPr marL="85725" indent="-85725">
              <a:lnSpc>
                <a:spcPts val="1800"/>
              </a:lnSpc>
            </a:pPr>
            <a:r>
              <a:rPr lang="ja-JP" altLang="en-US" sz="1100"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　同一年度内に複数回（</a:t>
            </a:r>
            <a:r>
              <a:rPr lang="en-US" altLang="ja-JP" sz="1100"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2</a:t>
            </a:r>
            <a:r>
              <a:rPr lang="ja-JP" altLang="en-US" sz="1100"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回まで）申請することができます。</a:t>
            </a:r>
            <a:endParaRPr lang="en-US" altLang="ja-JP" sz="1100"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 name="正方形/長方形 1"/>
          <p:cNvSpPr/>
          <p:nvPr/>
        </p:nvSpPr>
        <p:spPr>
          <a:xfrm>
            <a:off x="490364" y="6094482"/>
            <a:ext cx="6034980" cy="1892826"/>
          </a:xfrm>
          <a:prstGeom prst="rect">
            <a:avLst/>
          </a:prstGeom>
        </p:spPr>
        <p:txBody>
          <a:bodyPr wrap="square">
            <a:spAutoFit/>
          </a:bodyPr>
          <a:lstStyle/>
          <a:p>
            <a:endParaRPr lang="en-US" altLang="ja-JP" sz="900" dirty="0" smtClean="0"/>
          </a:p>
          <a:p>
            <a:endParaRPr lang="en-US" altLang="ja-JP" sz="900" dirty="0" smtClean="0"/>
          </a:p>
          <a:p>
            <a:endParaRPr lang="en-US" altLang="ja-JP" sz="900" dirty="0"/>
          </a:p>
          <a:p>
            <a:endParaRPr lang="en-US" altLang="ja-JP" sz="900" dirty="0" smtClean="0"/>
          </a:p>
          <a:p>
            <a:endParaRPr lang="en-US" altLang="ja-JP" sz="900" dirty="0"/>
          </a:p>
          <a:p>
            <a:endParaRPr lang="en-US" altLang="ja-JP" sz="900" dirty="0" smtClean="0"/>
          </a:p>
          <a:p>
            <a:endParaRPr lang="en-US" altLang="ja-JP" sz="900" dirty="0"/>
          </a:p>
          <a:p>
            <a:endParaRPr lang="en-US" altLang="ja-JP" sz="900" dirty="0" smtClean="0"/>
          </a:p>
          <a:p>
            <a:endParaRPr lang="en-US" altLang="ja-JP" sz="900" dirty="0"/>
          </a:p>
          <a:p>
            <a:endParaRPr lang="en-US" altLang="ja-JP" sz="900" dirty="0" smtClean="0"/>
          </a:p>
          <a:p>
            <a:endParaRPr lang="en-US" altLang="ja-JP" sz="900" dirty="0"/>
          </a:p>
          <a:p>
            <a:endParaRPr lang="en-US" altLang="ja-JP" sz="900" dirty="0" smtClean="0"/>
          </a:p>
          <a:p>
            <a:r>
              <a:rPr lang="ja-JP" altLang="en-US" sz="900" dirty="0"/>
              <a:t>　</a:t>
            </a:r>
            <a:r>
              <a:rPr lang="ja-JP" altLang="en-US" sz="900" dirty="0" smtClean="0"/>
              <a:t>　　　　　　　　　　　　　　　　　　　　　　　　　　　　　　　　　　　　</a:t>
            </a:r>
            <a:endParaRPr lang="en-US" altLang="ja-JP" sz="900" dirty="0" smtClean="0"/>
          </a:p>
        </p:txBody>
      </p:sp>
      <p:sp>
        <p:nvSpPr>
          <p:cNvPr id="8" name="テキスト ボックス 7"/>
          <p:cNvSpPr txBox="1"/>
          <p:nvPr/>
        </p:nvSpPr>
        <p:spPr>
          <a:xfrm>
            <a:off x="959734" y="6715394"/>
            <a:ext cx="2059528" cy="1200329"/>
          </a:xfrm>
          <a:prstGeom prst="rect">
            <a:avLst/>
          </a:prstGeom>
          <a:noFill/>
        </p:spPr>
        <p:txBody>
          <a:bodyPr wrap="square" rtlCol="0">
            <a:spAutoFit/>
          </a:bodyPr>
          <a:lstStyle/>
          <a:p>
            <a:r>
              <a:rPr lang="ja-JP" altLang="en-US" sz="900" b="1" dirty="0" smtClean="0"/>
              <a:t>　令和３年度最賃</a:t>
            </a:r>
            <a:endParaRPr lang="en-US" altLang="ja-JP" sz="900" dirty="0" smtClean="0"/>
          </a:p>
          <a:p>
            <a:endParaRPr lang="en-US" altLang="ja-JP" sz="900" dirty="0"/>
          </a:p>
          <a:p>
            <a:r>
              <a:rPr lang="ja-JP" altLang="en-US" sz="900" dirty="0" smtClean="0"/>
              <a:t>　事業場内最賃</a:t>
            </a:r>
            <a:endParaRPr kumimoji="1" lang="en-US" altLang="ja-JP" sz="900" dirty="0" smtClean="0"/>
          </a:p>
          <a:p>
            <a:endParaRPr kumimoji="1" lang="en-US" altLang="ja-JP" sz="900" dirty="0"/>
          </a:p>
          <a:p>
            <a:r>
              <a:rPr kumimoji="1" lang="ja-JP" altLang="en-US" sz="900" dirty="0" smtClean="0"/>
              <a:t>　令和２年度最賃</a:t>
            </a:r>
            <a:endParaRPr kumimoji="1" lang="en-US" altLang="ja-JP" sz="900" dirty="0"/>
          </a:p>
          <a:p>
            <a:endParaRPr lang="en-US" altLang="ja-JP" sz="900" dirty="0" smtClean="0"/>
          </a:p>
          <a:p>
            <a:endParaRPr kumimoji="1" lang="en-US" altLang="ja-JP" sz="900" dirty="0"/>
          </a:p>
          <a:p>
            <a:endParaRPr kumimoji="1" lang="ja-JP" altLang="en-US" sz="900" dirty="0"/>
          </a:p>
        </p:txBody>
      </p:sp>
      <p:sp>
        <p:nvSpPr>
          <p:cNvPr id="11" name="正方形/長方形 10"/>
          <p:cNvSpPr/>
          <p:nvPr/>
        </p:nvSpPr>
        <p:spPr>
          <a:xfrm>
            <a:off x="819290" y="5494634"/>
            <a:ext cx="2302646" cy="467496"/>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0" name="正方形/長方形 39"/>
          <p:cNvSpPr/>
          <p:nvPr/>
        </p:nvSpPr>
        <p:spPr>
          <a:xfrm>
            <a:off x="830290" y="6060447"/>
            <a:ext cx="2306724" cy="1901183"/>
          </a:xfrm>
          <a:prstGeom prst="rect">
            <a:avLst/>
          </a:prstGeom>
          <a:noFill/>
          <a:ln w="12700">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6" name="正方形/長方形 45"/>
          <p:cNvSpPr/>
          <p:nvPr/>
        </p:nvSpPr>
        <p:spPr>
          <a:xfrm>
            <a:off x="971932" y="6727779"/>
            <a:ext cx="978112" cy="198025"/>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2" name="正方形/長方形 51"/>
          <p:cNvSpPr/>
          <p:nvPr/>
        </p:nvSpPr>
        <p:spPr>
          <a:xfrm>
            <a:off x="979257" y="7012751"/>
            <a:ext cx="978112" cy="166572"/>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3" name="正方形/長方形 52"/>
          <p:cNvSpPr/>
          <p:nvPr/>
        </p:nvSpPr>
        <p:spPr>
          <a:xfrm>
            <a:off x="987855" y="7290074"/>
            <a:ext cx="978112" cy="176207"/>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2" name="テキスト ボックス 61"/>
          <p:cNvSpPr txBox="1"/>
          <p:nvPr/>
        </p:nvSpPr>
        <p:spPr>
          <a:xfrm>
            <a:off x="3492792" y="5561672"/>
            <a:ext cx="2334848" cy="1092607"/>
          </a:xfrm>
          <a:prstGeom prst="rect">
            <a:avLst/>
          </a:prstGeom>
          <a:noFill/>
        </p:spPr>
        <p:txBody>
          <a:bodyPr wrap="square" rtlCol="0">
            <a:spAutoFit/>
          </a:bodyPr>
          <a:lstStyle/>
          <a:p>
            <a:r>
              <a:rPr lang="ja-JP" altLang="en-US" sz="1000" b="1" dirty="0" smtClean="0">
                <a:solidFill>
                  <a:srgbClr val="FF0000"/>
                </a:solidFill>
              </a:rPr>
              <a:t>②発効日（令和 ３年１０月１日予定）以降</a:t>
            </a:r>
            <a:r>
              <a:rPr lang="ja-JP" altLang="en-US" sz="1000" dirty="0" smtClean="0"/>
              <a:t>に</a:t>
            </a:r>
            <a:r>
              <a:rPr lang="ja-JP" altLang="en-US" sz="900" dirty="0" smtClean="0"/>
              <a:t>事業場内最賃を引き上げる場合</a:t>
            </a:r>
            <a:endParaRPr lang="en-US" altLang="ja-JP" sz="900" dirty="0" smtClean="0"/>
          </a:p>
          <a:p>
            <a:endParaRPr lang="en-US" altLang="ja-JP" sz="900" dirty="0" smtClean="0"/>
          </a:p>
          <a:p>
            <a:endParaRPr kumimoji="1" lang="en-US" altLang="ja-JP" sz="900" dirty="0"/>
          </a:p>
          <a:p>
            <a:endParaRPr lang="en-US" altLang="ja-JP" sz="900" dirty="0" smtClean="0"/>
          </a:p>
          <a:p>
            <a:endParaRPr kumimoji="1" lang="en-US" altLang="ja-JP" sz="900" dirty="0"/>
          </a:p>
          <a:p>
            <a:endParaRPr kumimoji="1" lang="ja-JP" altLang="en-US" sz="900" dirty="0"/>
          </a:p>
        </p:txBody>
      </p:sp>
      <p:sp>
        <p:nvSpPr>
          <p:cNvPr id="63" name="テキスト ボックス 62"/>
          <p:cNvSpPr txBox="1"/>
          <p:nvPr/>
        </p:nvSpPr>
        <p:spPr>
          <a:xfrm>
            <a:off x="827759" y="5558094"/>
            <a:ext cx="2357149" cy="1369606"/>
          </a:xfrm>
          <a:prstGeom prst="rect">
            <a:avLst/>
          </a:prstGeom>
          <a:noFill/>
        </p:spPr>
        <p:txBody>
          <a:bodyPr wrap="square" rtlCol="0">
            <a:spAutoFit/>
          </a:bodyPr>
          <a:lstStyle/>
          <a:p>
            <a:r>
              <a:rPr lang="ja-JP" altLang="en-US" sz="1000" b="1" dirty="0" smtClean="0">
                <a:solidFill>
                  <a:srgbClr val="FF0000"/>
                </a:solidFill>
              </a:rPr>
              <a:t>①発効日</a:t>
            </a:r>
            <a:r>
              <a:rPr lang="ja-JP" altLang="en-US" sz="1000" b="1" dirty="0">
                <a:solidFill>
                  <a:srgbClr val="FF0000"/>
                </a:solidFill>
              </a:rPr>
              <a:t>（</a:t>
            </a:r>
            <a:r>
              <a:rPr lang="ja-JP" altLang="en-US" sz="1000" b="1" dirty="0" smtClean="0">
                <a:solidFill>
                  <a:srgbClr val="FF0000"/>
                </a:solidFill>
              </a:rPr>
              <a:t>令和 ３年１０月１日予定）の前日まで</a:t>
            </a:r>
            <a:r>
              <a:rPr lang="ja-JP" altLang="en-US" sz="900" dirty="0" smtClean="0"/>
              <a:t>に事業場内最賃を引き上げる場合</a:t>
            </a:r>
            <a:endParaRPr lang="en-US" altLang="ja-JP" sz="900" dirty="0" smtClean="0"/>
          </a:p>
          <a:p>
            <a:endParaRPr kumimoji="1" lang="en-US" altLang="ja-JP" sz="900" dirty="0" smtClean="0"/>
          </a:p>
          <a:p>
            <a:endParaRPr lang="en-US" altLang="ja-JP" sz="900" dirty="0" smtClean="0"/>
          </a:p>
          <a:p>
            <a:endParaRPr kumimoji="1" lang="en-US" altLang="ja-JP" sz="900" dirty="0" smtClean="0"/>
          </a:p>
          <a:p>
            <a:endParaRPr kumimoji="1" lang="en-US" altLang="ja-JP" sz="900" dirty="0" smtClean="0"/>
          </a:p>
          <a:p>
            <a:endParaRPr lang="en-US" altLang="ja-JP" sz="900" dirty="0" smtClean="0"/>
          </a:p>
          <a:p>
            <a:endParaRPr kumimoji="1" lang="en-US" altLang="ja-JP" sz="900" dirty="0"/>
          </a:p>
          <a:p>
            <a:endParaRPr kumimoji="1" lang="ja-JP" altLang="en-US" sz="900" dirty="0"/>
          </a:p>
        </p:txBody>
      </p:sp>
      <p:sp>
        <p:nvSpPr>
          <p:cNvPr id="64" name="正方形/長方形 63"/>
          <p:cNvSpPr/>
          <p:nvPr/>
        </p:nvSpPr>
        <p:spPr>
          <a:xfrm>
            <a:off x="3476940" y="6057518"/>
            <a:ext cx="2304484" cy="1892385"/>
          </a:xfrm>
          <a:prstGeom prst="rect">
            <a:avLst/>
          </a:prstGeom>
          <a:noFill/>
          <a:ln w="12700">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正方形/長方形 3"/>
          <p:cNvSpPr/>
          <p:nvPr/>
        </p:nvSpPr>
        <p:spPr>
          <a:xfrm>
            <a:off x="2037145" y="7102012"/>
            <a:ext cx="908399" cy="583017"/>
          </a:xfrm>
          <a:prstGeom prst="rect">
            <a:avLst/>
          </a:prstGeom>
          <a:ln w="6350"/>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65" name="正方形/長方形 64"/>
          <p:cNvSpPr/>
          <p:nvPr/>
        </p:nvSpPr>
        <p:spPr>
          <a:xfrm>
            <a:off x="2037145" y="6624725"/>
            <a:ext cx="908399" cy="477286"/>
          </a:xfrm>
          <a:prstGeom prst="rect">
            <a:avLst/>
          </a:prstGeom>
          <a:pattFill prst="pct25">
            <a:fgClr>
              <a:schemeClr val="bg2">
                <a:lumMod val="75000"/>
              </a:schemeClr>
            </a:fgClr>
            <a:bgClr>
              <a:schemeClr val="bg1"/>
            </a:bgClr>
          </a:pattFill>
          <a:ln w="6350"/>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5" name="右矢印 4"/>
          <p:cNvSpPr/>
          <p:nvPr/>
        </p:nvSpPr>
        <p:spPr>
          <a:xfrm rot="16200000" flipV="1">
            <a:off x="2005592" y="6813679"/>
            <a:ext cx="386557" cy="8791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0" name="直線コネクタ 9"/>
          <p:cNvCxnSpPr>
            <a:stCxn id="53" idx="3"/>
          </p:cNvCxnSpPr>
          <p:nvPr/>
        </p:nvCxnSpPr>
        <p:spPr>
          <a:xfrm>
            <a:off x="1965967" y="7378178"/>
            <a:ext cx="3323289" cy="23094"/>
          </a:xfrm>
          <a:prstGeom prst="line">
            <a:avLst/>
          </a:prstGeom>
          <a:ln>
            <a:prstDash val="sysDot"/>
          </a:ln>
        </p:spPr>
        <p:style>
          <a:lnRef idx="1">
            <a:schemeClr val="accent1"/>
          </a:lnRef>
          <a:fillRef idx="0">
            <a:schemeClr val="accent1"/>
          </a:fillRef>
          <a:effectRef idx="0">
            <a:schemeClr val="accent1"/>
          </a:effectRef>
          <a:fontRef idx="minor">
            <a:schemeClr val="tx1"/>
          </a:fontRef>
        </p:style>
      </p:cxnSp>
      <p:cxnSp>
        <p:nvCxnSpPr>
          <p:cNvPr id="66" name="直線コネクタ 65"/>
          <p:cNvCxnSpPr/>
          <p:nvPr/>
        </p:nvCxnSpPr>
        <p:spPr>
          <a:xfrm>
            <a:off x="1941603" y="7108837"/>
            <a:ext cx="3347653" cy="8354"/>
          </a:xfrm>
          <a:prstGeom prst="line">
            <a:avLst/>
          </a:prstGeom>
          <a:ln>
            <a:prstDash val="sysDot"/>
          </a:ln>
        </p:spPr>
        <p:style>
          <a:lnRef idx="1">
            <a:schemeClr val="accent1"/>
          </a:lnRef>
          <a:fillRef idx="0">
            <a:schemeClr val="accent1"/>
          </a:fillRef>
          <a:effectRef idx="0">
            <a:schemeClr val="accent1"/>
          </a:effectRef>
          <a:fontRef idx="minor">
            <a:schemeClr val="tx1"/>
          </a:fontRef>
        </p:style>
      </p:cxnSp>
      <p:cxnSp>
        <p:nvCxnSpPr>
          <p:cNvPr id="67" name="直線コネクタ 66"/>
          <p:cNvCxnSpPr/>
          <p:nvPr/>
        </p:nvCxnSpPr>
        <p:spPr>
          <a:xfrm flipV="1">
            <a:off x="1957369" y="6769446"/>
            <a:ext cx="3331887" cy="11817"/>
          </a:xfrm>
          <a:prstGeom prst="line">
            <a:avLst/>
          </a:prstGeom>
          <a:ln>
            <a:prstDash val="sysDot"/>
          </a:ln>
        </p:spPr>
        <p:style>
          <a:lnRef idx="1">
            <a:schemeClr val="accent1"/>
          </a:lnRef>
          <a:fillRef idx="0">
            <a:schemeClr val="accent1"/>
          </a:fillRef>
          <a:effectRef idx="0">
            <a:schemeClr val="accent1"/>
          </a:effectRef>
          <a:fontRef idx="minor">
            <a:schemeClr val="tx1"/>
          </a:fontRef>
        </p:style>
      </p:cxnSp>
      <p:sp>
        <p:nvSpPr>
          <p:cNvPr id="12" name="テキスト ボックス 11"/>
          <p:cNvSpPr txBox="1"/>
          <p:nvPr/>
        </p:nvSpPr>
        <p:spPr>
          <a:xfrm>
            <a:off x="2234689" y="6671888"/>
            <a:ext cx="815224" cy="253916"/>
          </a:xfrm>
          <a:prstGeom prst="rect">
            <a:avLst/>
          </a:prstGeom>
          <a:noFill/>
        </p:spPr>
        <p:txBody>
          <a:bodyPr wrap="square" rtlCol="0">
            <a:spAutoFit/>
          </a:bodyPr>
          <a:lstStyle/>
          <a:p>
            <a:r>
              <a:rPr kumimoji="1" lang="ja-JP" altLang="en-US" sz="1050" b="1" dirty="0" smtClean="0"/>
              <a:t>＋３０円</a:t>
            </a:r>
            <a:endParaRPr kumimoji="1" lang="en-US" altLang="ja-JP" sz="1050" b="1" dirty="0" smtClean="0"/>
          </a:p>
        </p:txBody>
      </p:sp>
      <p:sp>
        <p:nvSpPr>
          <p:cNvPr id="69" name="正方形/長方形 68"/>
          <p:cNvSpPr/>
          <p:nvPr/>
        </p:nvSpPr>
        <p:spPr>
          <a:xfrm>
            <a:off x="3677993" y="6244403"/>
            <a:ext cx="908399" cy="515959"/>
          </a:xfrm>
          <a:prstGeom prst="rect">
            <a:avLst/>
          </a:prstGeom>
          <a:pattFill prst="pct25">
            <a:fgClr>
              <a:schemeClr val="bg2">
                <a:lumMod val="75000"/>
              </a:schemeClr>
            </a:fgClr>
            <a:bgClr>
              <a:schemeClr val="bg1"/>
            </a:bgClr>
          </a:pattFill>
          <a:ln w="6350"/>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70" name="テキスト ボックス 69"/>
          <p:cNvSpPr txBox="1"/>
          <p:nvPr/>
        </p:nvSpPr>
        <p:spPr>
          <a:xfrm>
            <a:off x="3931315" y="6326537"/>
            <a:ext cx="815224" cy="253916"/>
          </a:xfrm>
          <a:prstGeom prst="rect">
            <a:avLst/>
          </a:prstGeom>
          <a:noFill/>
        </p:spPr>
        <p:txBody>
          <a:bodyPr wrap="square" rtlCol="0">
            <a:spAutoFit/>
          </a:bodyPr>
          <a:lstStyle/>
          <a:p>
            <a:r>
              <a:rPr kumimoji="1" lang="ja-JP" altLang="en-US" sz="1050" b="1" dirty="0" smtClean="0"/>
              <a:t>＋３０円</a:t>
            </a:r>
            <a:endParaRPr kumimoji="1" lang="en-US" altLang="ja-JP" sz="1050" b="1" dirty="0" smtClean="0"/>
          </a:p>
        </p:txBody>
      </p:sp>
      <p:sp>
        <p:nvSpPr>
          <p:cNvPr id="71" name="右矢印 70"/>
          <p:cNvSpPr/>
          <p:nvPr/>
        </p:nvSpPr>
        <p:spPr>
          <a:xfrm rot="16200000" flipV="1">
            <a:off x="3671471" y="6469243"/>
            <a:ext cx="405929" cy="62011"/>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左右矢印 16"/>
          <p:cNvSpPr/>
          <p:nvPr/>
        </p:nvSpPr>
        <p:spPr>
          <a:xfrm rot="5400000" flipV="1">
            <a:off x="4506022" y="6900260"/>
            <a:ext cx="345195" cy="88666"/>
          </a:xfrm>
          <a:prstGeom prst="leftRight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2" name="テキスト ボックス 71"/>
          <p:cNvSpPr txBox="1"/>
          <p:nvPr/>
        </p:nvSpPr>
        <p:spPr>
          <a:xfrm>
            <a:off x="4658359" y="6855211"/>
            <a:ext cx="953467" cy="215444"/>
          </a:xfrm>
          <a:prstGeom prst="rect">
            <a:avLst/>
          </a:prstGeom>
          <a:noFill/>
        </p:spPr>
        <p:txBody>
          <a:bodyPr wrap="square" rtlCol="0">
            <a:spAutoFit/>
          </a:bodyPr>
          <a:lstStyle/>
          <a:p>
            <a:r>
              <a:rPr lang="ja-JP" altLang="en-US" sz="800" b="1" dirty="0" smtClean="0"/>
              <a:t>義務的引上げ額</a:t>
            </a:r>
            <a:endParaRPr kumimoji="1" lang="en-US" altLang="ja-JP" sz="800" b="1" dirty="0" smtClean="0"/>
          </a:p>
        </p:txBody>
      </p:sp>
      <p:sp>
        <p:nvSpPr>
          <p:cNvPr id="73" name="角丸四角形 72"/>
          <p:cNvSpPr/>
          <p:nvPr/>
        </p:nvSpPr>
        <p:spPr>
          <a:xfrm>
            <a:off x="59170" y="4456552"/>
            <a:ext cx="6647472" cy="3652921"/>
          </a:xfrm>
          <a:prstGeom prst="roundRect">
            <a:avLst>
              <a:gd name="adj" fmla="val 15939"/>
            </a:avLst>
          </a:prstGeom>
          <a:no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32" name="角丸四角形 31"/>
          <p:cNvSpPr/>
          <p:nvPr/>
        </p:nvSpPr>
        <p:spPr>
          <a:xfrm>
            <a:off x="190731" y="4354550"/>
            <a:ext cx="6314185" cy="382696"/>
          </a:xfrm>
          <a:prstGeom prst="roundRect">
            <a:avLst/>
          </a:prstGeom>
          <a:solidFill>
            <a:schemeClr val="accent2">
              <a:lumMod val="20000"/>
              <a:lumOff val="80000"/>
            </a:schemeClr>
          </a:solid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tIns="36000" bIns="36000" rtlCol="0" anchor="ctr"/>
          <a:lstStyle/>
          <a:p>
            <a:r>
              <a:rPr lang="ja-JP" altLang="en-US" sz="1400" dirty="0" smtClean="0">
                <a:solidFill>
                  <a:srgbClr val="7030A0"/>
                </a:solidFill>
                <a:latin typeface="HGP創英角ﾎﾟｯﾌﾟ体" panose="040B0A00000000000000" pitchFamily="50" charset="-128"/>
                <a:ea typeface="HGP創英角ﾎﾟｯﾌﾟ体" panose="040B0A00000000000000" pitchFamily="50" charset="-128"/>
              </a:rPr>
              <a:t>　令和３年度地域別最低賃金と事業場内最低賃金の引上げについて</a:t>
            </a:r>
            <a:r>
              <a:rPr lang="ja-JP" altLang="en-US" sz="1400" dirty="0" smtClean="0">
                <a:solidFill>
                  <a:srgbClr val="0070C0"/>
                </a:solidFill>
                <a:latin typeface="HGP創英角ﾎﾟｯﾌﾟ体" panose="040B0A00000000000000" pitchFamily="50" charset="-128"/>
                <a:ea typeface="HGP創英角ﾎﾟｯﾌﾟ体" panose="040B0A00000000000000" pitchFamily="50" charset="-128"/>
              </a:rPr>
              <a:t>　</a:t>
            </a:r>
            <a:endParaRPr lang="ja-JP" altLang="en-US" sz="1400" dirty="0">
              <a:solidFill>
                <a:srgbClr val="FF0000"/>
              </a:solidFill>
              <a:latin typeface="HGP創英角ﾎﾟｯﾌﾟ体" panose="040B0A00000000000000" pitchFamily="50" charset="-128"/>
              <a:ea typeface="HGP創英角ﾎﾟｯﾌﾟ体" panose="040B0A00000000000000" pitchFamily="50" charset="-128"/>
            </a:endParaRPr>
          </a:p>
        </p:txBody>
      </p:sp>
      <p:sp>
        <p:nvSpPr>
          <p:cNvPr id="74" name="正方形/長方形 73"/>
          <p:cNvSpPr/>
          <p:nvPr/>
        </p:nvSpPr>
        <p:spPr>
          <a:xfrm>
            <a:off x="3458726" y="5501533"/>
            <a:ext cx="2302646" cy="489724"/>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5" name="角丸四角形 74"/>
          <p:cNvSpPr/>
          <p:nvPr/>
        </p:nvSpPr>
        <p:spPr>
          <a:xfrm>
            <a:off x="48628" y="2325029"/>
            <a:ext cx="6624000" cy="755429"/>
          </a:xfrm>
          <a:prstGeom prst="roundRect">
            <a:avLst>
              <a:gd name="adj" fmla="val 18551"/>
            </a:avLst>
          </a:prstGeom>
          <a:no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7" name="角丸四角形 76"/>
          <p:cNvSpPr/>
          <p:nvPr/>
        </p:nvSpPr>
        <p:spPr>
          <a:xfrm>
            <a:off x="201083" y="2138859"/>
            <a:ext cx="1853388" cy="269808"/>
          </a:xfrm>
          <a:prstGeom prst="roundRect">
            <a:avLst/>
          </a:prstGeom>
          <a:solidFill>
            <a:schemeClr val="accent5">
              <a:lumMod val="20000"/>
              <a:lumOff val="80000"/>
            </a:schemeClr>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tIns="36000" bIns="36000" rtlCol="0" anchor="ctr"/>
          <a:lstStyle/>
          <a:p>
            <a:pPr algn="ctr"/>
            <a:r>
              <a:rPr lang="ja-JP" altLang="en-US" sz="1400" dirty="0" smtClean="0">
                <a:solidFill>
                  <a:srgbClr val="0070C0"/>
                </a:solidFill>
                <a:latin typeface="HGP創英角ﾎﾟｯﾌﾟ体" panose="040B0A00000000000000" pitchFamily="50" charset="-128"/>
                <a:ea typeface="HGP創英角ﾎﾟｯﾌﾟ体" panose="040B0A00000000000000" pitchFamily="50" charset="-128"/>
              </a:rPr>
              <a:t>お問い合わせ先</a:t>
            </a:r>
            <a:endParaRPr lang="ja-JP" altLang="en-US" sz="1400" dirty="0">
              <a:solidFill>
                <a:srgbClr val="0070C0"/>
              </a:solidFill>
              <a:latin typeface="HGP創英角ﾎﾟｯﾌﾟ体" panose="040B0A00000000000000" pitchFamily="50" charset="-128"/>
              <a:ea typeface="HGP創英角ﾎﾟｯﾌﾟ体" panose="040B0A00000000000000" pitchFamily="50" charset="-128"/>
            </a:endParaRPr>
          </a:p>
        </p:txBody>
      </p:sp>
      <p:sp>
        <p:nvSpPr>
          <p:cNvPr id="78" name="テキスト ボックス 77"/>
          <p:cNvSpPr txBox="1"/>
          <p:nvPr/>
        </p:nvSpPr>
        <p:spPr>
          <a:xfrm>
            <a:off x="-26662" y="2458741"/>
            <a:ext cx="6497092" cy="323165"/>
          </a:xfrm>
          <a:prstGeom prst="rect">
            <a:avLst/>
          </a:prstGeom>
          <a:noFill/>
        </p:spPr>
        <p:txBody>
          <a:bodyPr wrap="square" rtlCol="0">
            <a:spAutoFit/>
          </a:bodyPr>
          <a:lstStyle/>
          <a:p>
            <a:pPr>
              <a:lnSpc>
                <a:spcPts val="1800"/>
              </a:lnSpc>
            </a:pP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b="1" u="sng" dirty="0" smtClean="0">
                <a:latin typeface="Meiryo UI" panose="020B0604030504040204" pitchFamily="50" charset="-128"/>
                <a:ea typeface="Meiryo UI" panose="020B0604030504040204" pitchFamily="50" charset="-128"/>
                <a:cs typeface="Meiryo UI" panose="020B0604030504040204" pitchFamily="50" charset="-128"/>
              </a:rPr>
              <a:t>「業務改善助成金コールセンター」</a:t>
            </a:r>
            <a:r>
              <a:rPr lang="ja-JP" altLang="en-US" sz="1100" u="sng" dirty="0" smtClean="0">
                <a:latin typeface="Meiryo UI" panose="020B0604030504040204" pitchFamily="50" charset="-128"/>
                <a:ea typeface="Meiryo UI" panose="020B0604030504040204" pitchFamily="50" charset="-128"/>
                <a:cs typeface="Meiryo UI" panose="020B0604030504040204" pitchFamily="50" charset="-128"/>
              </a:rPr>
              <a:t>まで、</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お気軽</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に</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お問い合わせください。</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79" name="テキスト ボックス 78"/>
          <p:cNvSpPr txBox="1"/>
          <p:nvPr/>
        </p:nvSpPr>
        <p:spPr>
          <a:xfrm>
            <a:off x="103479" y="2740849"/>
            <a:ext cx="6580979" cy="297517"/>
          </a:xfrm>
          <a:prstGeom prst="rect">
            <a:avLst/>
          </a:prstGeom>
          <a:noFill/>
        </p:spPr>
        <p:txBody>
          <a:bodyPr wrap="square" rtlCol="0">
            <a:spAutoFit/>
          </a:bodyPr>
          <a:lstStyle/>
          <a:p>
            <a:pPr>
              <a:lnSpc>
                <a:spcPts val="1600"/>
              </a:lnSpc>
            </a:pP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電話番号</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０３ー６３８８ー６１５５ </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受付時間</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平日</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8:30</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17:15</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　　</a:t>
            </a:r>
            <a:endParaRPr lang="ja-JP" altLang="en-US" sz="14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80" name="テキスト ボックス 79"/>
          <p:cNvSpPr txBox="1"/>
          <p:nvPr/>
        </p:nvSpPr>
        <p:spPr>
          <a:xfrm>
            <a:off x="87328" y="4773776"/>
            <a:ext cx="6624736" cy="769441"/>
          </a:xfrm>
          <a:prstGeom prst="rect">
            <a:avLst/>
          </a:prstGeom>
          <a:noFill/>
          <a:ln>
            <a:noFill/>
          </a:ln>
        </p:spPr>
        <p:style>
          <a:lnRef idx="2">
            <a:schemeClr val="dk1"/>
          </a:lnRef>
          <a:fillRef idx="1">
            <a:schemeClr val="lt1"/>
          </a:fillRef>
          <a:effectRef idx="0">
            <a:schemeClr val="dk1"/>
          </a:effectRef>
          <a:fontRef idx="minor">
            <a:schemeClr val="dk1"/>
          </a:fontRef>
        </p:style>
        <p:txBody>
          <a:bodyPr wrap="square" rtlCol="0">
            <a:spAutoFit/>
          </a:bodyPr>
          <a:lstStyle/>
          <a:p>
            <a:r>
              <a:rPr lang="en-US" altLang="ja-JP" sz="1100" dirty="0" smtClean="0">
                <a:latin typeface="+mj-ea"/>
                <a:ea typeface="+mj-ea"/>
                <a:cs typeface="Meiryo UI" panose="020B0604030504040204" pitchFamily="50" charset="-128"/>
              </a:rPr>
              <a:t>※</a:t>
            </a:r>
            <a:r>
              <a:rPr lang="ja-JP" altLang="en-US" sz="1100" dirty="0" smtClean="0">
                <a:latin typeface="+mj-ea"/>
                <a:ea typeface="+mj-ea"/>
                <a:cs typeface="Meiryo UI" panose="020B0604030504040204" pitchFamily="50" charset="-128"/>
              </a:rPr>
              <a:t>例えば、３０円コースを選択し、事業場内最低賃金の引上げ額を３０円と計画した申請において、</a:t>
            </a:r>
            <a:r>
              <a:rPr lang="ja-JP" altLang="en-US" sz="1100" b="1" dirty="0" smtClean="0">
                <a:solidFill>
                  <a:srgbClr val="FF0000"/>
                </a:solidFill>
                <a:latin typeface="+mj-ea"/>
                <a:ea typeface="+mj-ea"/>
                <a:cs typeface="Meiryo UI" panose="020B0604030504040204" pitchFamily="50" charset="-128"/>
              </a:rPr>
              <a:t>①</a:t>
            </a:r>
            <a:r>
              <a:rPr lang="ja-JP" altLang="en-US" sz="1100" b="1" dirty="0" smtClean="0">
                <a:solidFill>
                  <a:srgbClr val="FF0000"/>
                </a:solidFill>
                <a:latin typeface="+mj-ea"/>
                <a:ea typeface="+mj-ea"/>
              </a:rPr>
              <a:t>発効</a:t>
            </a:r>
            <a:r>
              <a:rPr lang="ja-JP" altLang="en-US" sz="1100" b="1" dirty="0">
                <a:solidFill>
                  <a:srgbClr val="FF0000"/>
                </a:solidFill>
                <a:latin typeface="+mj-ea"/>
                <a:ea typeface="+mj-ea"/>
              </a:rPr>
              <a:t>日（令和 ３年１０月１日予定）の前日まで</a:t>
            </a:r>
            <a:r>
              <a:rPr lang="ja-JP" altLang="en-US" sz="1100" dirty="0">
                <a:latin typeface="+mj-ea"/>
                <a:ea typeface="+mj-ea"/>
              </a:rPr>
              <a:t>に事業場内最低賃金を</a:t>
            </a:r>
            <a:r>
              <a:rPr lang="ja-JP" altLang="en-US" sz="1100" dirty="0" smtClean="0">
                <a:latin typeface="+mj-ea"/>
                <a:ea typeface="+mj-ea"/>
              </a:rPr>
              <a:t>引き上げる場合は、３０円の引上げのみでよいですが、</a:t>
            </a:r>
            <a:r>
              <a:rPr lang="ja-JP" altLang="en-US" sz="1100" b="1" dirty="0" smtClean="0">
                <a:solidFill>
                  <a:srgbClr val="FF0000"/>
                </a:solidFill>
                <a:latin typeface="+mj-ea"/>
                <a:ea typeface="+mj-ea"/>
              </a:rPr>
              <a:t>②発効</a:t>
            </a:r>
            <a:r>
              <a:rPr lang="ja-JP" altLang="en-US" sz="1100" b="1" dirty="0">
                <a:solidFill>
                  <a:srgbClr val="FF0000"/>
                </a:solidFill>
                <a:latin typeface="+mj-ea"/>
                <a:ea typeface="+mj-ea"/>
              </a:rPr>
              <a:t>日（令和 ３年１０月１日予定）以降</a:t>
            </a:r>
            <a:r>
              <a:rPr lang="ja-JP" altLang="en-US" sz="1100" dirty="0">
                <a:latin typeface="+mj-ea"/>
                <a:ea typeface="+mj-ea"/>
              </a:rPr>
              <a:t>に事業場内最低賃金を</a:t>
            </a:r>
            <a:r>
              <a:rPr lang="ja-JP" altLang="en-US" sz="1100" dirty="0" smtClean="0">
                <a:latin typeface="+mj-ea"/>
                <a:ea typeface="+mj-ea"/>
              </a:rPr>
              <a:t>引き上げる場合は、改定後の地域別最低賃金額まで義務的に引き上げたうえで、さらに３０円の引上げが必要となります。</a:t>
            </a:r>
            <a:endParaRPr lang="en-US" altLang="ja-JP" sz="1050" dirty="0"/>
          </a:p>
        </p:txBody>
      </p:sp>
      <p:sp>
        <p:nvSpPr>
          <p:cNvPr id="81" name="右矢印 80"/>
          <p:cNvSpPr/>
          <p:nvPr/>
        </p:nvSpPr>
        <p:spPr>
          <a:xfrm>
            <a:off x="3168172" y="6762467"/>
            <a:ext cx="282284" cy="533965"/>
          </a:xfrm>
          <a:prstGeom prst="rightArrow">
            <a:avLst/>
          </a:prstGeom>
          <a:solidFill>
            <a:srgbClr val="FEF6F0"/>
          </a:solidFill>
          <a:ln>
            <a:solidFill>
              <a:srgbClr val="7030A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kumimoji="1" lang="ja-JP" altLang="en-US" sz="800" dirty="0">
              <a:solidFill>
                <a:schemeClr val="tx1"/>
              </a:solidFill>
            </a:endParaRPr>
          </a:p>
        </p:txBody>
      </p:sp>
    </p:spTree>
    <p:extLst>
      <p:ext uri="{BB962C8B-B14F-4D97-AF65-F5344CB8AC3E}">
        <p14:creationId xmlns:p14="http://schemas.microsoft.com/office/powerpoint/2010/main" val="16695555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7840</TotalTime>
  <Words>648</Words>
  <Application>Microsoft Office PowerPoint</Application>
  <PresentationFormat>A4 210 x 297 mm</PresentationFormat>
  <Paragraphs>184</Paragraphs>
  <Slides>2</Slides>
  <Notes>1</Notes>
  <HiddenSlides>0</HiddenSlides>
  <MMClips>0</MMClips>
  <ScaleCrop>false</ScaleCrop>
  <HeadingPairs>
    <vt:vector size="4" baseType="variant">
      <vt:variant>
        <vt:lpstr>テーマ</vt:lpstr>
      </vt:variant>
      <vt:variant>
        <vt:i4>1</vt:i4>
      </vt:variant>
      <vt:variant>
        <vt:lpstr>スライド タイトル</vt:lpstr>
      </vt:variant>
      <vt:variant>
        <vt:i4>2</vt:i4>
      </vt:variant>
    </vt:vector>
  </HeadingPairs>
  <TitlesOfParts>
    <vt:vector size="3" baseType="lpstr">
      <vt:lpstr>Office ​​テーマ</vt:lpstr>
      <vt:lpstr>PowerPoint プレゼンテーション</vt:lpstr>
      <vt:lpstr>PowerPoint プレゼンテーション</vt:lpstr>
    </vt:vector>
  </TitlesOfParts>
  <Company>厚生労働省</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厚生労働省ネットワークシステム</dc:creator>
  <cp:lastModifiedBy>yoshimura.kimiko</cp:lastModifiedBy>
  <cp:revision>599</cp:revision>
  <cp:lastPrinted>2021-08-27T07:33:50Z</cp:lastPrinted>
  <dcterms:created xsi:type="dcterms:W3CDTF">2016-03-25T01:26:56Z</dcterms:created>
  <dcterms:modified xsi:type="dcterms:W3CDTF">2021-08-27T07:35:28Z</dcterms:modified>
</cp:coreProperties>
</file>