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66" r:id="rId3"/>
  </p:sldIdLst>
  <p:sldSz cx="6858000" cy="9906000" type="A4"/>
  <p:notesSz cx="7031038" cy="101631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 uri="{2D200454-40CA-4A62-9FC3-DE9A4176ACB9}">
      <p15:notesGuideLst xmlns:p15="http://schemas.microsoft.com/office/powerpoint/2012/main" xmlns="">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5F0B"/>
    <a:srgbClr val="FEF6F0"/>
    <a:srgbClr val="FFFFCC"/>
    <a:srgbClr val="FFFFFF"/>
    <a:srgbClr val="FFFF99"/>
    <a:srgbClr val="FFFF66"/>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9612" autoAdjust="0"/>
  </p:normalViewPr>
  <p:slideViewPr>
    <p:cSldViewPr>
      <p:cViewPr>
        <p:scale>
          <a:sx n="55" d="100"/>
          <a:sy n="55" d="100"/>
        </p:scale>
        <p:origin x="-2148" y="-7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28" d="100"/>
          <a:sy n="28" d="100"/>
        </p:scale>
        <p:origin x="-2280" y="-96"/>
      </p:cViewPr>
      <p:guideLst>
        <p:guide orient="horz" pos="3202"/>
        <p:guide pos="221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46784" cy="508159"/>
          </a:xfrm>
          <a:prstGeom prst="rect">
            <a:avLst/>
          </a:prstGeom>
        </p:spPr>
        <p:txBody>
          <a:bodyPr vert="horz" lIns="93856" tIns="46928" rIns="93856" bIns="46928" rtlCol="0"/>
          <a:lstStyle>
            <a:lvl1pPr algn="l">
              <a:defRPr sz="1100"/>
            </a:lvl1pPr>
          </a:lstStyle>
          <a:p>
            <a:endParaRPr kumimoji="1" lang="ja-JP" altLang="en-US"/>
          </a:p>
        </p:txBody>
      </p:sp>
      <p:sp>
        <p:nvSpPr>
          <p:cNvPr id="3" name="日付プレースホルダー 2"/>
          <p:cNvSpPr>
            <a:spLocks noGrp="1"/>
          </p:cNvSpPr>
          <p:nvPr>
            <p:ph type="dt" idx="1"/>
          </p:nvPr>
        </p:nvSpPr>
        <p:spPr>
          <a:xfrm>
            <a:off x="3982630" y="0"/>
            <a:ext cx="3046784" cy="508159"/>
          </a:xfrm>
          <a:prstGeom prst="rect">
            <a:avLst/>
          </a:prstGeom>
        </p:spPr>
        <p:txBody>
          <a:bodyPr vert="horz" lIns="93856" tIns="46928" rIns="93856" bIns="46928" rtlCol="0"/>
          <a:lstStyle>
            <a:lvl1pPr algn="r">
              <a:defRPr sz="1100"/>
            </a:lvl1pPr>
          </a:lstStyle>
          <a:p>
            <a:fld id="{8BE6D89D-62BB-4AB8-B8E3-7583E1B617B4}" type="datetimeFigureOut">
              <a:rPr kumimoji="1" lang="ja-JP" altLang="en-US" smtClean="0"/>
              <a:t>2021/8/27</a:t>
            </a:fld>
            <a:endParaRPr kumimoji="1" lang="ja-JP" altLang="en-US"/>
          </a:p>
        </p:txBody>
      </p:sp>
      <p:sp>
        <p:nvSpPr>
          <p:cNvPr id="4" name="スライド イメージ プレースホルダー 3"/>
          <p:cNvSpPr>
            <a:spLocks noGrp="1" noRot="1" noChangeAspect="1"/>
          </p:cNvSpPr>
          <p:nvPr>
            <p:ph type="sldImg" idx="2"/>
          </p:nvPr>
        </p:nvSpPr>
        <p:spPr>
          <a:xfrm>
            <a:off x="2197100" y="763588"/>
            <a:ext cx="2636838" cy="3810000"/>
          </a:xfrm>
          <a:prstGeom prst="rect">
            <a:avLst/>
          </a:prstGeom>
          <a:noFill/>
          <a:ln w="12700">
            <a:solidFill>
              <a:prstClr val="black"/>
            </a:solidFill>
          </a:ln>
        </p:spPr>
        <p:txBody>
          <a:bodyPr vert="horz" lIns="93856" tIns="46928" rIns="93856" bIns="46928" rtlCol="0" anchor="ctr"/>
          <a:lstStyle/>
          <a:p>
            <a:endParaRPr lang="ja-JP" altLang="en-US"/>
          </a:p>
        </p:txBody>
      </p:sp>
      <p:sp>
        <p:nvSpPr>
          <p:cNvPr id="5" name="ノート プレースホルダー 4"/>
          <p:cNvSpPr>
            <a:spLocks noGrp="1"/>
          </p:cNvSpPr>
          <p:nvPr>
            <p:ph type="body" sz="quarter" idx="3"/>
          </p:nvPr>
        </p:nvSpPr>
        <p:spPr>
          <a:xfrm>
            <a:off x="703105" y="4827510"/>
            <a:ext cx="5624830" cy="4573429"/>
          </a:xfrm>
          <a:prstGeom prst="rect">
            <a:avLst/>
          </a:prstGeom>
        </p:spPr>
        <p:txBody>
          <a:bodyPr vert="horz" lIns="93856" tIns="46928" rIns="93856" bIns="4692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653252"/>
            <a:ext cx="3046784" cy="508159"/>
          </a:xfrm>
          <a:prstGeom prst="rect">
            <a:avLst/>
          </a:prstGeom>
        </p:spPr>
        <p:txBody>
          <a:bodyPr vert="horz" lIns="93856" tIns="46928" rIns="93856" bIns="4692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82630" y="9653252"/>
            <a:ext cx="3046784" cy="508159"/>
          </a:xfrm>
          <a:prstGeom prst="rect">
            <a:avLst/>
          </a:prstGeom>
        </p:spPr>
        <p:txBody>
          <a:bodyPr vert="horz" lIns="93856" tIns="46928" rIns="93856" bIns="46928" rtlCol="0" anchor="b"/>
          <a:lstStyle>
            <a:lvl1pPr algn="r">
              <a:defRPr sz="1100"/>
            </a:lvl1pPr>
          </a:lstStyle>
          <a:p>
            <a:fld id="{8CB7CBEA-DFBC-4BB1-91D9-84CD5F144BC7}" type="slidenum">
              <a:rPr kumimoji="1" lang="ja-JP" altLang="en-US" smtClean="0"/>
              <a:t>‹#›</a:t>
            </a:fld>
            <a:endParaRPr kumimoji="1" lang="ja-JP" altLang="en-US"/>
          </a:p>
        </p:txBody>
      </p:sp>
    </p:spTree>
    <p:extLst>
      <p:ext uri="{BB962C8B-B14F-4D97-AF65-F5344CB8AC3E}">
        <p14:creationId xmlns:p14="http://schemas.microsoft.com/office/powerpoint/2010/main" val="30591631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7100" y="763588"/>
            <a:ext cx="2636838" cy="3810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CB7CBEA-DFBC-4BB1-91D9-84CD5F144BC7}" type="slidenum">
              <a:rPr kumimoji="1" lang="ja-JP" altLang="en-US" smtClean="0"/>
              <a:t>1</a:t>
            </a:fld>
            <a:endParaRPr kumimoji="1" lang="ja-JP" altLang="en-US"/>
          </a:p>
        </p:txBody>
      </p:sp>
    </p:spTree>
    <p:extLst>
      <p:ext uri="{BB962C8B-B14F-4D97-AF65-F5344CB8AC3E}">
        <p14:creationId xmlns:p14="http://schemas.microsoft.com/office/powerpoint/2010/main" val="302544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5"/>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58888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29413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8"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6372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248527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90"/>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02556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9471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3"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3"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2"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2"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414466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1605775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12447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3" y="2072927"/>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3221059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7DB8EA-FE74-4C7D-8DA3-17CD9FDFBB59}" type="datetimeFigureOut">
              <a:rPr kumimoji="1" lang="ja-JP" altLang="en-US" smtClean="0"/>
              <a:t>2021/8/27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76655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5"/>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9"/>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C7DB8EA-FE74-4C7D-8DA3-17CD9FDFBB59}" type="datetimeFigureOut">
              <a:rPr kumimoji="1" lang="ja-JP" altLang="en-US" smtClean="0"/>
              <a:t>2021/8/27</a:t>
            </a:fld>
            <a:endParaRPr kumimoji="1" lang="ja-JP" altLang="en-US"/>
          </a:p>
        </p:txBody>
      </p:sp>
      <p:sp>
        <p:nvSpPr>
          <p:cNvPr id="5" name="フッター プレースホルダー 4"/>
          <p:cNvSpPr>
            <a:spLocks noGrp="1"/>
          </p:cNvSpPr>
          <p:nvPr>
            <p:ph type="ftr" sz="quarter" idx="3"/>
          </p:nvPr>
        </p:nvSpPr>
        <p:spPr>
          <a:xfrm>
            <a:off x="2343150" y="9181399"/>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9"/>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915E8E-18FE-4F28-A335-025B1FFF2810}" type="slidenum">
              <a:rPr kumimoji="1" lang="ja-JP" altLang="en-US" smtClean="0"/>
              <a:t>‹#›</a:t>
            </a:fld>
            <a:endParaRPr kumimoji="1" lang="ja-JP" altLang="en-US"/>
          </a:p>
        </p:txBody>
      </p:sp>
    </p:spTree>
    <p:extLst>
      <p:ext uri="{BB962C8B-B14F-4D97-AF65-F5344CB8AC3E}">
        <p14:creationId xmlns:p14="http://schemas.microsoft.com/office/powerpoint/2010/main" val="230993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7764" y="9122567"/>
            <a:ext cx="6587797" cy="5155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1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２）ここでいう「生産性」とは、企業の決算書類から算出した、労働者１人当たりの付加価値を指します。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助成金</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の支給申請時の直近の決算書類に基づく生産性と、その３年度前の決算書類に基づく生産性を比較し、</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伸び率</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が</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一定水準を超えている場合等に、加算して支給されます。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7438" y="17121"/>
            <a:ext cx="6829236" cy="749448"/>
          </a:xfrm>
          <a:prstGeom prst="roundRect">
            <a:avLst>
              <a:gd name="adj" fmla="val 15848"/>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lstStyle/>
          <a:p>
            <a:r>
              <a:rPr kumimoji="1"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令和</a:t>
            </a:r>
            <a:r>
              <a:rPr kumimoji="1"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3</a:t>
            </a:r>
            <a:r>
              <a:rPr kumimoji="1"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年</a:t>
            </a:r>
            <a:r>
              <a:rPr kumimoji="1" lang="en-US" altLang="ja-JP"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8</a:t>
            </a:r>
            <a:r>
              <a:rPr kumimoji="1" lang="ja-JP" altLang="en-US" sz="16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月から　　　　　　　　</a:t>
            </a:r>
            <a:r>
              <a:rPr kumimoji="1" lang="ja-JP" altLang="en-US" sz="1600"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r>
              <a:rPr kumimoji="1" lang="ja-JP" altLang="en-US" sz="1600" b="1"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a:t>
            </a:r>
            <a:endParaRPr kumimoji="1" lang="en-US" altLang="ja-JP" sz="1600" dirty="0" smtClean="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a:p>
            <a:pPr algn="ctr"/>
            <a:r>
              <a:rPr kumimoji="1" lang="ja-JP" altLang="en-US" sz="20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「業務改善助成金」</a:t>
            </a:r>
            <a:r>
              <a:rPr lang="ja-JP" altLang="en-US" sz="20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の要件緩和・拡充を実施しています</a:t>
            </a:r>
            <a:endParaRPr kumimoji="1" lang="en-US" altLang="ja-JP" sz="20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sp>
        <p:nvSpPr>
          <p:cNvPr id="20" name="テキスト ボックス 19"/>
          <p:cNvSpPr txBox="1"/>
          <p:nvPr/>
        </p:nvSpPr>
        <p:spPr>
          <a:xfrm>
            <a:off x="340491" y="9591809"/>
            <a:ext cx="6248574" cy="323165"/>
          </a:xfrm>
          <a:prstGeom prst="rect">
            <a:avLst/>
          </a:prstGeom>
          <a:noFill/>
        </p:spPr>
        <p:txBody>
          <a:bodyPr wrap="square"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○助成金受給の流れや申請先等については裏面をご覧ください</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6175205" y="5871462"/>
            <a:ext cx="591840" cy="33855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6264113" y="5356220"/>
            <a:ext cx="591840" cy="33855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6132193" y="6942286"/>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4603773" y="2473402"/>
            <a:ext cx="2255277" cy="253916"/>
          </a:xfrm>
          <a:prstGeom prst="rect">
            <a:avLst/>
          </a:prstGeom>
          <a:noFill/>
        </p:spPr>
        <p:txBody>
          <a:bodyPr wrap="square" rtlCol="0">
            <a:spAutoFit/>
          </a:bodyPr>
          <a:lstStyle/>
          <a:p>
            <a:r>
              <a:rPr lang="en-US" altLang="ja-JP"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申請期限：令和４年１月３１日</a:t>
            </a:r>
            <a:endParaRPr kumimoji="1" lang="ja-JP" altLang="en-US" sz="1050" dirty="0">
              <a:solidFill>
                <a:srgbClr val="FF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942883917"/>
              </p:ext>
            </p:extLst>
          </p:nvPr>
        </p:nvGraphicFramePr>
        <p:xfrm>
          <a:off x="155928" y="2664271"/>
          <a:ext cx="6617700" cy="5918208"/>
        </p:xfrm>
        <a:graphic>
          <a:graphicData uri="http://schemas.openxmlformats.org/drawingml/2006/table">
            <a:tbl>
              <a:tblPr firstRow="1" bandRow="1">
                <a:tableStyleId>{5C22544A-7EE6-4342-B048-85BDC9FD1C3A}</a:tableStyleId>
              </a:tblPr>
              <a:tblGrid>
                <a:gridCol w="924939">
                  <a:extLst>
                    <a:ext uri="{9D8B030D-6E8A-4147-A177-3AD203B41FA5}">
                      <a16:colId xmlns:a16="http://schemas.microsoft.com/office/drawing/2014/main" xmlns="" val="2164628594"/>
                    </a:ext>
                  </a:extLst>
                </a:gridCol>
                <a:gridCol w="482905">
                  <a:extLst>
                    <a:ext uri="{9D8B030D-6E8A-4147-A177-3AD203B41FA5}">
                      <a16:colId xmlns:a16="http://schemas.microsoft.com/office/drawing/2014/main" xmlns="" val="3769970442"/>
                    </a:ext>
                  </a:extLst>
                </a:gridCol>
                <a:gridCol w="1224136">
                  <a:extLst>
                    <a:ext uri="{9D8B030D-6E8A-4147-A177-3AD203B41FA5}">
                      <a16:colId xmlns:a16="http://schemas.microsoft.com/office/drawing/2014/main" xmlns="" val="1189681102"/>
                    </a:ext>
                  </a:extLst>
                </a:gridCol>
                <a:gridCol w="864096">
                  <a:extLst>
                    <a:ext uri="{9D8B030D-6E8A-4147-A177-3AD203B41FA5}">
                      <a16:colId xmlns:a16="http://schemas.microsoft.com/office/drawing/2014/main" xmlns="" val="118590140"/>
                    </a:ext>
                  </a:extLst>
                </a:gridCol>
                <a:gridCol w="1584176">
                  <a:extLst>
                    <a:ext uri="{9D8B030D-6E8A-4147-A177-3AD203B41FA5}">
                      <a16:colId xmlns:a16="http://schemas.microsoft.com/office/drawing/2014/main" xmlns="" val="3157453720"/>
                    </a:ext>
                  </a:extLst>
                </a:gridCol>
                <a:gridCol w="1537448">
                  <a:extLst>
                    <a:ext uri="{9D8B030D-6E8A-4147-A177-3AD203B41FA5}">
                      <a16:colId xmlns:a16="http://schemas.microsoft.com/office/drawing/2014/main" xmlns="" val="3721400403"/>
                    </a:ext>
                  </a:extLst>
                </a:gridCol>
              </a:tblGrid>
              <a:tr h="455608">
                <a:tc>
                  <a:txBody>
                    <a:bodyPr/>
                    <a:lstStyle/>
                    <a:p>
                      <a:pPr algn="ctr" latinLnBrk="1">
                        <a:lnSpc>
                          <a:spcPts val="1400"/>
                        </a:lnSpc>
                        <a:spcAft>
                          <a:spcPts val="0"/>
                        </a:spcAft>
                      </a:pPr>
                      <a:r>
                        <a:rPr lang="ja-JP" sz="1100" b="1"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コース</a:t>
                      </a:r>
                      <a:r>
                        <a:rPr lang="ja-JP" altLang="en-US" sz="1100" b="1"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区分</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en-US" sz="1100"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引上げ額</a:t>
                      </a:r>
                      <a:endParaRPr lang="ja-JP" altLang="ja-JP" sz="1100" spc="55" dirty="0" smtClean="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引き上げる</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労働者数</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上限額</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助成対象事業場</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tc>
                  <a:txBody>
                    <a:bodyPr/>
                    <a:lstStyle/>
                    <a:p>
                      <a:pPr algn="ctr" latinLnBrk="1">
                        <a:lnSpc>
                          <a:spcPts val="1400"/>
                        </a:lnSpc>
                        <a:spcAft>
                          <a:spcPts val="0"/>
                        </a:spcAft>
                      </a:pPr>
                      <a:r>
                        <a:rPr lang="ja-JP" sz="1100" b="1"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助成率</a:t>
                      </a:r>
                      <a:endParaRPr lang="ja-JP" sz="1100" spc="55" dirty="0">
                        <a:solidFill>
                          <a:schemeClr val="bg1"/>
                        </a:solidFill>
                        <a:effectLst/>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txBody>
                  <a:tcPr marL="45720" marR="45720" marT="9525" marB="0" anchor="ctr">
                    <a:lnL w="952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00B0F0"/>
                    </a:solidFill>
                  </a:tcPr>
                </a:tc>
                <a:extLst>
                  <a:ext uri="{0D108BD9-81ED-4DB2-BD59-A6C34878D82A}">
                    <a16:rowId xmlns:a16="http://schemas.microsoft.com/office/drawing/2014/main" xmlns="" val="4217803858"/>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20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20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a:t>
                      </a: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25">
                  <a:txBody>
                    <a:bodyPr/>
                    <a:lstStyle/>
                    <a:p>
                      <a:pPr algn="ctr"/>
                      <a:r>
                        <a:rPr kumimoji="1" lang="ja-JP" altLang="en-US" sz="1050" dirty="0" smtClean="0">
                          <a:latin typeface="Meiryo UI" panose="020B0604030504040204" pitchFamily="50" charset="-128"/>
                          <a:ea typeface="Meiryo UI" panose="020B0604030504040204" pitchFamily="50" charset="-128"/>
                        </a:rPr>
                        <a:t>以下の２つの要件を</a:t>
                      </a:r>
                    </a:p>
                    <a:p>
                      <a:pPr algn="ctr"/>
                      <a:r>
                        <a:rPr kumimoji="1" lang="ja-JP" altLang="en-US" sz="1050" dirty="0" smtClean="0">
                          <a:latin typeface="Meiryo UI" panose="020B0604030504040204" pitchFamily="50" charset="-128"/>
                          <a:ea typeface="Meiryo UI" panose="020B0604030504040204" pitchFamily="50" charset="-128"/>
                        </a:rPr>
                        <a:t>満たす事業場</a:t>
                      </a:r>
                    </a:p>
                    <a:p>
                      <a:pPr algn="ctr"/>
                      <a:endParaRPr kumimoji="1" lang="ja-JP" altLang="en-US"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・事業場内最低賃金と</a:t>
                      </a:r>
                    </a:p>
                    <a:p>
                      <a:pPr algn="ctr"/>
                      <a:r>
                        <a:rPr kumimoji="1" lang="ja-JP" altLang="en-US" sz="1050" dirty="0" smtClean="0">
                          <a:latin typeface="Meiryo UI" panose="020B0604030504040204" pitchFamily="50" charset="-128"/>
                          <a:ea typeface="Meiryo UI" panose="020B0604030504040204" pitchFamily="50" charset="-128"/>
                        </a:rPr>
                        <a:t> 地域別最低賃金の</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差額が</a:t>
                      </a: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円以内</a:t>
                      </a:r>
                    </a:p>
                    <a:p>
                      <a:pPr algn="ctr"/>
                      <a:r>
                        <a:rPr kumimoji="1" lang="ja-JP" altLang="en-US" sz="1050" dirty="0" smtClean="0">
                          <a:latin typeface="Meiryo UI" panose="020B0604030504040204" pitchFamily="50" charset="-128"/>
                          <a:ea typeface="Meiryo UI" panose="020B0604030504040204" pitchFamily="50" charset="-128"/>
                        </a:rPr>
                        <a:t>・事業場規模</a:t>
                      </a:r>
                      <a:r>
                        <a:rPr kumimoji="1" lang="en-US" altLang="ja-JP" sz="1050" dirty="0" smtClean="0">
                          <a:latin typeface="Meiryo UI" panose="020B0604030504040204" pitchFamily="50" charset="-128"/>
                          <a:ea typeface="Meiryo UI" panose="020B0604030504040204" pitchFamily="50" charset="-128"/>
                        </a:rPr>
                        <a:t>100</a:t>
                      </a:r>
                      <a:r>
                        <a:rPr kumimoji="1" lang="ja-JP" altLang="en-US" sz="1050" dirty="0" smtClean="0">
                          <a:latin typeface="Meiryo UI" panose="020B0604030504040204" pitchFamily="50" charset="-128"/>
                          <a:ea typeface="Meiryo UI" panose="020B0604030504040204" pitchFamily="50" charset="-128"/>
                        </a:rPr>
                        <a:t>人以下</a:t>
                      </a:r>
                    </a:p>
                    <a:p>
                      <a:pPr algn="ctr"/>
                      <a:endParaRPr kumimoji="1" lang="ja-JP" altLang="en-US" sz="1050" dirty="0">
                        <a:latin typeface="Meiryo UI" panose="020B0604030504040204" pitchFamily="50" charset="-128"/>
                        <a:ea typeface="Meiryo UI" panose="020B0604030504040204" pitchFamily="50" charset="-128"/>
                      </a:endParaRP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rowSpan="25">
                  <a:txBody>
                    <a:bodyPr/>
                    <a:lstStyle/>
                    <a:p>
                      <a:pPr algn="ct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事業場内最低賃金</a:t>
                      </a:r>
                    </a:p>
                    <a:p>
                      <a:pPr algn="ctr"/>
                      <a:r>
                        <a:rPr kumimoji="1" lang="en-US" altLang="ja-JP" sz="1050" dirty="0" smtClean="0">
                          <a:latin typeface="Meiryo UI" panose="020B0604030504040204" pitchFamily="50" charset="-128"/>
                          <a:ea typeface="Meiryo UI" panose="020B0604030504040204" pitchFamily="50" charset="-128"/>
                        </a:rPr>
                        <a:t>900</a:t>
                      </a:r>
                      <a:r>
                        <a:rPr kumimoji="1" lang="ja-JP" altLang="en-US" sz="1050" dirty="0" smtClean="0">
                          <a:latin typeface="Meiryo UI" panose="020B0604030504040204" pitchFamily="50" charset="-128"/>
                          <a:ea typeface="Meiryo UI" panose="020B0604030504040204" pitchFamily="50" charset="-128"/>
                        </a:rPr>
                        <a:t>円未満</a:t>
                      </a:r>
                      <a:r>
                        <a:rPr kumimoji="1" lang="en-US" altLang="ja-JP" sz="1050" dirty="0" smtClean="0">
                          <a:latin typeface="Meiryo UI" panose="020B0604030504040204" pitchFamily="50" charset="-128"/>
                          <a:ea typeface="Meiryo UI" panose="020B0604030504040204" pitchFamily="50" charset="-128"/>
                        </a:rPr>
                        <a:t>】</a:t>
                      </a:r>
                    </a:p>
                    <a:p>
                      <a:pPr algn="ctr"/>
                      <a:r>
                        <a:rPr kumimoji="1" lang="ja-JP" altLang="en-US" sz="1050" dirty="0" smtClean="0">
                          <a:latin typeface="Meiryo UI" panose="020B0604030504040204" pitchFamily="50" charset="-128"/>
                          <a:ea typeface="Meiryo UI" panose="020B0604030504040204" pitchFamily="50" charset="-128"/>
                        </a:rPr>
                        <a:t>４／５</a:t>
                      </a:r>
                    </a:p>
                    <a:p>
                      <a:pPr algn="ctr"/>
                      <a:r>
                        <a:rPr kumimoji="1" lang="ja-JP" altLang="en-US" sz="1050" dirty="0" smtClean="0">
                          <a:latin typeface="Meiryo UI" panose="020B0604030504040204" pitchFamily="50" charset="-128"/>
                          <a:ea typeface="Meiryo UI" panose="020B0604030504040204" pitchFamily="50" charset="-128"/>
                        </a:rPr>
                        <a:t>生産性要件を</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満たした場合は</a:t>
                      </a:r>
                    </a:p>
                    <a:p>
                      <a:pPr algn="ctr"/>
                      <a:r>
                        <a:rPr kumimoji="1" lang="ja-JP" altLang="en-US" sz="1050" dirty="0" smtClean="0">
                          <a:latin typeface="Meiryo UI" panose="020B0604030504040204" pitchFamily="50" charset="-128"/>
                          <a:ea typeface="Meiryo UI" panose="020B0604030504040204" pitchFamily="50" charset="-128"/>
                        </a:rPr>
                        <a:t>９／１０</a:t>
                      </a:r>
                    </a:p>
                    <a:p>
                      <a:pPr algn="ctr"/>
                      <a:endParaRPr kumimoji="1" lang="ja-JP" altLang="en-US" sz="1050" dirty="0" smtClean="0">
                        <a:latin typeface="Meiryo UI" panose="020B0604030504040204" pitchFamily="50" charset="-128"/>
                        <a:ea typeface="Meiryo UI" panose="020B0604030504040204" pitchFamily="50" charset="-128"/>
                      </a:endParaRPr>
                    </a:p>
                    <a:p>
                      <a:pPr algn="ct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事業場内最低賃金</a:t>
                      </a:r>
                    </a:p>
                    <a:p>
                      <a:pPr algn="ctr"/>
                      <a:r>
                        <a:rPr kumimoji="1" lang="en-US" altLang="ja-JP" sz="1050" dirty="0" smtClean="0">
                          <a:latin typeface="Meiryo UI" panose="020B0604030504040204" pitchFamily="50" charset="-128"/>
                          <a:ea typeface="Meiryo UI" panose="020B0604030504040204" pitchFamily="50" charset="-128"/>
                        </a:rPr>
                        <a:t>900</a:t>
                      </a:r>
                      <a:r>
                        <a:rPr kumimoji="1" lang="ja-JP" altLang="en-US" sz="1050" dirty="0" smtClean="0">
                          <a:latin typeface="Meiryo UI" panose="020B0604030504040204" pitchFamily="50" charset="-128"/>
                          <a:ea typeface="Meiryo UI" panose="020B0604030504040204" pitchFamily="50" charset="-128"/>
                        </a:rPr>
                        <a:t>円以上</a:t>
                      </a:r>
                      <a:r>
                        <a:rPr kumimoji="1" lang="en-US" altLang="ja-JP" sz="1050" dirty="0" smtClean="0">
                          <a:latin typeface="Meiryo UI" panose="020B0604030504040204" pitchFamily="50" charset="-128"/>
                          <a:ea typeface="Meiryo UI" panose="020B0604030504040204" pitchFamily="50" charset="-128"/>
                        </a:rPr>
                        <a:t>】</a:t>
                      </a:r>
                    </a:p>
                    <a:p>
                      <a:pPr algn="ctr"/>
                      <a:r>
                        <a:rPr kumimoji="1" lang="ja-JP" altLang="en-US" sz="1050" dirty="0" smtClean="0">
                          <a:latin typeface="Meiryo UI" panose="020B0604030504040204" pitchFamily="50" charset="-128"/>
                          <a:ea typeface="Meiryo UI" panose="020B0604030504040204" pitchFamily="50" charset="-128"/>
                        </a:rPr>
                        <a:t>３／４</a:t>
                      </a:r>
                    </a:p>
                    <a:p>
                      <a:pPr algn="ctr"/>
                      <a:r>
                        <a:rPr kumimoji="1" lang="ja-JP" altLang="en-US" sz="1050" dirty="0" smtClean="0">
                          <a:latin typeface="Meiryo UI" panose="020B0604030504040204" pitchFamily="50" charset="-128"/>
                          <a:ea typeface="Meiryo UI" panose="020B0604030504040204" pitchFamily="50" charset="-128"/>
                        </a:rPr>
                        <a:t>生産性要件を</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満たした場合は</a:t>
                      </a:r>
                    </a:p>
                    <a:p>
                      <a:pPr algn="ctr"/>
                      <a:r>
                        <a:rPr kumimoji="1" lang="ja-JP" altLang="en-US" sz="1050" dirty="0" smtClean="0">
                          <a:latin typeface="Meiryo UI" panose="020B0604030504040204" pitchFamily="50" charset="-128"/>
                          <a:ea typeface="Meiryo UI" panose="020B0604030504040204" pitchFamily="50" charset="-128"/>
                        </a:rPr>
                        <a:t>４／５</a:t>
                      </a:r>
                    </a:p>
                    <a:p>
                      <a:pPr algn="ctr"/>
                      <a:endParaRPr kumimoji="1" lang="ja-JP" altLang="en-US" sz="1050" dirty="0">
                        <a:latin typeface="Meiryo UI" panose="020B0604030504040204" pitchFamily="50" charset="-128"/>
                        <a:ea typeface="Meiryo UI" panose="020B0604030504040204" pitchFamily="50" charset="-128"/>
                      </a:endParaRPr>
                    </a:p>
                  </a:txBody>
                  <a:tcPr anchor="ctr">
                    <a:lnL w="9525"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xmlns="" val="3634906401"/>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62721735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2644497804"/>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428233898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b="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b="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８</a:t>
                      </a:r>
                      <a:r>
                        <a:rPr lang="ja-JP" sz="1050" b="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b="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3626224416"/>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30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30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xmlns="" val="2813107227"/>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2292104024"/>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292713646"/>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287866859"/>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１２</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3354356325"/>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45</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45</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４５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xmlns="" val="1990691132"/>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27981907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3577910135"/>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246871798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１８</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accent6">
                        <a:lumMod val="60000"/>
                        <a:lumOff val="4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48828539"/>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60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60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６０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xmlns="" val="3730515587"/>
                  </a:ext>
                </a:extLst>
              </a:tr>
              <a:tr h="218504">
                <a:tc vMerge="1">
                  <a:txBody>
                    <a:bodyPr/>
                    <a:lstStyle/>
                    <a:p>
                      <a:endParaRPr kumimoji="1" lang="ja-JP" altLang="en-US"/>
                    </a:p>
                  </a:txBody>
                  <a:tcPr/>
                </a:tc>
                <a:tc vMerge="1">
                  <a:txBody>
                    <a:bodyPr/>
                    <a:lstStyle/>
                    <a:p>
                      <a:endParaRPr kumimoji="1" lang="ja-JP" altLang="en-US" dirty="0"/>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９</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227431653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987708588"/>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２３</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27060935"/>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３０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2271971134"/>
                  </a:ext>
                </a:extLst>
              </a:tr>
              <a:tr h="218504">
                <a:tc rowSpan="5">
                  <a:txBody>
                    <a:bodyPr/>
                    <a:lstStyle/>
                    <a:p>
                      <a:pPr algn="ctr"/>
                      <a:r>
                        <a:rPr kumimoji="1" lang="en-US" altLang="ja-JP" sz="1200" b="1" dirty="0" smtClean="0">
                          <a:latin typeface="Meiryo UI" panose="020B0604030504040204" pitchFamily="50" charset="-128"/>
                          <a:ea typeface="Meiryo UI" panose="020B0604030504040204" pitchFamily="50" charset="-128"/>
                        </a:rPr>
                        <a:t>90</a:t>
                      </a:r>
                      <a:r>
                        <a:rPr kumimoji="1" lang="ja-JP" altLang="en-US" sz="1200" b="1" dirty="0" smtClean="0">
                          <a:latin typeface="Meiryo UI" panose="020B0604030504040204" pitchFamily="50" charset="-128"/>
                          <a:ea typeface="Meiryo UI" panose="020B0604030504040204" pitchFamily="50" charset="-128"/>
                        </a:rPr>
                        <a:t>円コース</a:t>
                      </a:r>
                    </a:p>
                  </a:txBody>
                  <a:tcPr anchor="ctr">
                    <a:lnL w="1270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rowSpan="5">
                  <a:txBody>
                    <a:bodyPr/>
                    <a:lstStyle/>
                    <a:p>
                      <a:pPr algn="ctr"/>
                      <a:r>
                        <a:rPr kumimoji="1" lang="en-US" altLang="ja-JP" sz="1050" dirty="0" smtClean="0">
                          <a:latin typeface="Meiryo UI" panose="020B0604030504040204" pitchFamily="50" charset="-128"/>
                          <a:ea typeface="Meiryo UI" panose="020B0604030504040204" pitchFamily="50" charset="-128"/>
                        </a:rPr>
                        <a:t>90</a:t>
                      </a:r>
                      <a:r>
                        <a:rPr kumimoji="1" lang="ja-JP" altLang="en-US" sz="1050" dirty="0" smtClean="0">
                          <a:latin typeface="Meiryo UI" panose="020B0604030504040204" pitchFamily="50" charset="-128"/>
                          <a:ea typeface="Meiryo UI" panose="020B0604030504040204" pitchFamily="50" charset="-128"/>
                        </a:rPr>
                        <a:t>円以上</a:t>
                      </a:r>
                    </a:p>
                  </a:txBody>
                  <a:tcPr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a:txBody>
                    <a:bodyPr/>
                    <a:lstStyle/>
                    <a:p>
                      <a:pPr marL="0" marR="0" lvl="0" indent="0" algn="ctr" defTabSz="914400" rtl="0" eaLnBrk="1" fontAlgn="auto" latinLnBrk="1" hangingPunct="1">
                        <a:lnSpc>
                          <a:spcPts val="1400"/>
                        </a:lnSpc>
                        <a:spcBef>
                          <a:spcPts val="0"/>
                        </a:spcBef>
                        <a:spcAft>
                          <a:spcPts val="0"/>
                        </a:spcAft>
                        <a:buClrTx/>
                        <a:buSzTx/>
                        <a:buFontTx/>
                        <a:buNone/>
                        <a:tabLst/>
                        <a:defRPr/>
                      </a:pPr>
                      <a:r>
                        <a:rPr lang="ja-JP"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１人</a:t>
                      </a:r>
                      <a:endParaRPr lang="ja-JP" altLang="ja-JP" sz="1200" spc="55"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９０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extLst>
                  <a:ext uri="{0D108BD9-81ED-4DB2-BD59-A6C34878D82A}">
                    <a16:rowId xmlns:a16="http://schemas.microsoft.com/office/drawing/2014/main" xmlns="" val="3561655519"/>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２～３人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１５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2030298453"/>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４～６人</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２７</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75964842"/>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７人以上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４５</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458935211"/>
                  </a:ext>
                </a:extLst>
              </a:tr>
              <a:tr h="218504">
                <a:tc vMerge="1">
                  <a:txBody>
                    <a:bodyPr/>
                    <a:lstStyle/>
                    <a:p>
                      <a:endParaRPr kumimoji="1" lang="ja-JP" altLang="en-US"/>
                    </a:p>
                  </a:txBody>
                  <a:tcPr/>
                </a:tc>
                <a:tc vMerge="1">
                  <a:txBody>
                    <a:bodyPr/>
                    <a:lstStyle/>
                    <a:p>
                      <a:endParaRPr kumimoji="1" lang="ja-JP" altLang="en-US"/>
                    </a:p>
                  </a:txBody>
                  <a:tcPr/>
                </a:tc>
                <a:tc>
                  <a:txBody>
                    <a:bodyPr/>
                    <a:lstStyle/>
                    <a:p>
                      <a:pPr algn="ctr" latinLnBrk="1">
                        <a:lnSpc>
                          <a:spcPts val="1400"/>
                        </a:lnSpc>
                        <a:spcAft>
                          <a:spcPts val="0"/>
                        </a:spcAft>
                      </a:pPr>
                      <a:r>
                        <a:rPr lang="en-US" alt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人</a:t>
                      </a:r>
                      <a:r>
                        <a:rPr lang="ja-JP" sz="1050" spc="55" dirty="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a:txBody>
                    <a:bodyPr/>
                    <a:lstStyle/>
                    <a:p>
                      <a:pPr algn="ctr" latinLnBrk="1">
                        <a:lnSpc>
                          <a:spcPts val="1400"/>
                        </a:lnSpc>
                        <a:spcAft>
                          <a:spcPts val="0"/>
                        </a:spcAft>
                      </a:pPr>
                      <a:r>
                        <a:rPr lang="ja-JP" altLang="en-US"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６０</a:t>
                      </a:r>
                      <a:r>
                        <a:rPr lang="ja-JP" sz="1050" spc="55" dirty="0" smtClean="0">
                          <a:effectLst/>
                          <a:latin typeface="Meiryo UI" panose="020B0604030504040204" pitchFamily="50" charset="-128"/>
                          <a:ea typeface="Meiryo UI" panose="020B0604030504040204" pitchFamily="50" charset="-128"/>
                          <a:cs typeface="Times New Roman" panose="02020603050405020304" pitchFamily="18" charset="0"/>
                        </a:rPr>
                        <a:t>０万円</a:t>
                      </a:r>
                      <a:endParaRPr lang="ja-JP" sz="1200" spc="55"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45720" marR="45720" marT="9525"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F6F0"/>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266734665"/>
                  </a:ext>
                </a:extLst>
              </a:tr>
            </a:tbl>
          </a:graphicData>
        </a:graphic>
      </p:graphicFrame>
      <p:sp>
        <p:nvSpPr>
          <p:cNvPr id="30" name="テキスト ボックス 29"/>
          <p:cNvSpPr txBox="1"/>
          <p:nvPr/>
        </p:nvSpPr>
        <p:spPr>
          <a:xfrm>
            <a:off x="6078935" y="6665405"/>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6132193" y="5559055"/>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25204" y="8583928"/>
            <a:ext cx="6894519" cy="65659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1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人以上の上限額区分は、以下のいずれかに該当する事業場が対象となります。</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①賃金要件：事業場内最低賃金</a:t>
            </a:r>
            <a:r>
              <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900</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円未満の事業場</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②生産量要件：売上高や生産量などの事業活動を示す指標の直近３ヶ月間の月平均値が前年又は前々年の同じ月に比べて、</a:t>
            </a:r>
            <a:endPar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lnSpc>
                <a:spcPts val="1100"/>
              </a:lnSpc>
            </a:pP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％以上減少している事業者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2349276" y="4051513"/>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2349276" y="5146216"/>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2349276" y="6245109"/>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2325216" y="7341999"/>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2325216" y="8433572"/>
            <a:ext cx="591840" cy="215444"/>
          </a:xfrm>
          <a:prstGeom prst="rect">
            <a:avLst/>
          </a:prstGeom>
          <a:noFill/>
        </p:spPr>
        <p:txBody>
          <a:bodyPr wrap="square" rtlCol="0">
            <a:spAutoFit/>
          </a:bodyPr>
          <a:lstStyle/>
          <a:p>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1557188" y="4003780"/>
            <a:ext cx="2088232" cy="207749"/>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557188" y="5090063"/>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557188" y="6178950"/>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1557188" y="7274952"/>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557188" y="8354510"/>
            <a:ext cx="2088232" cy="22214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67410" y="2469648"/>
            <a:ext cx="6759606" cy="7120712"/>
          </a:xfrm>
          <a:prstGeom prst="roundRect">
            <a:avLst>
              <a:gd name="adj" fmla="val 40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254504" y="5537378"/>
            <a:ext cx="993898" cy="276999"/>
          </a:xfrm>
          <a:prstGeom prst="rect">
            <a:avLst/>
          </a:prstGeom>
          <a:noFill/>
        </p:spPr>
        <p:txBody>
          <a:bodyPr wrap="square" rtlCol="0">
            <a:spAutoFit/>
          </a:bodyPr>
          <a:lstStyle/>
          <a:p>
            <a:r>
              <a:rPr kumimoji="1" lang="ja-JP" altLang="en-US" sz="1200" b="1" dirty="0" smtClean="0">
                <a:solidFill>
                  <a:srgbClr val="FF0000"/>
                </a:solidFill>
                <a:latin typeface="Meiryo UI" panose="020B0604030504040204" pitchFamily="50" charset="-128"/>
                <a:ea typeface="Meiryo UI" panose="020B0604030504040204" pitchFamily="50" charset="-128"/>
              </a:rPr>
              <a:t>（新設）</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
        <p:nvSpPr>
          <p:cNvPr id="66" name="角丸四角形 65"/>
          <p:cNvSpPr/>
          <p:nvPr/>
        </p:nvSpPr>
        <p:spPr>
          <a:xfrm>
            <a:off x="305631" y="2350708"/>
            <a:ext cx="1640659" cy="268535"/>
          </a:xfrm>
          <a:prstGeom prst="roundRec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200" dirty="0" smtClean="0">
                <a:solidFill>
                  <a:schemeClr val="bg1"/>
                </a:solidFill>
                <a:latin typeface="HGP創英角ﾎﾟｯﾌﾟ体" panose="040B0A00000000000000" pitchFamily="50" charset="-128"/>
                <a:ea typeface="HGP創英角ﾎﾟｯﾌﾟ体" panose="040B0A00000000000000" pitchFamily="50" charset="-128"/>
              </a:rPr>
              <a:t>変更後のコース内容</a:t>
            </a:r>
            <a:endParaRPr lang="ja-JP" altLang="en-US" sz="1200"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7" name="テキスト ボックス 46"/>
          <p:cNvSpPr txBox="1"/>
          <p:nvPr/>
        </p:nvSpPr>
        <p:spPr>
          <a:xfrm>
            <a:off x="-6782" y="828820"/>
            <a:ext cx="6701725" cy="553998"/>
          </a:xfrm>
          <a:prstGeom prst="rect">
            <a:avLst/>
          </a:prstGeom>
          <a:noFill/>
        </p:spPr>
        <p:txBody>
          <a:bodyPr wrap="square" rtlCol="0">
            <a:spAutoFit/>
          </a:bodyPr>
          <a:lstStyle/>
          <a:p>
            <a:pPr>
              <a:lnSpc>
                <a:spcPts val="1800"/>
              </a:lnSpc>
            </a:pPr>
            <a:r>
              <a:rPr lang="en-US" altLang="ja-JP"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業務改善助成金</a:t>
            </a:r>
            <a:r>
              <a:rPr lang="en-US" altLang="ja-JP" sz="16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は、生産性を向上させ、「事業</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場内で</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最も低い賃金（事業場内　　 </a:t>
            </a:r>
            <a:endPar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3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最低賃金）」の引上げを図る中小企業・小規模事業者を支援する助成金です。</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217166" y="1319887"/>
            <a:ext cx="5702965" cy="913070"/>
          </a:xfrm>
          <a:prstGeom prst="rect">
            <a:avLst/>
          </a:prstGeom>
          <a:noFill/>
        </p:spPr>
        <p:txBody>
          <a:bodyPr wrap="square" rtlCol="0">
            <a:spAutoFit/>
          </a:bodyPr>
          <a:lstStyle/>
          <a:p>
            <a:pPr>
              <a:lnSpc>
                <a:spcPts val="1800"/>
              </a:lnSpc>
              <a:spcBef>
                <a:spcPts val="800"/>
              </a:spcBef>
            </a:pP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事業場内最低賃金を一定額以上引き上げ、</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設備投資など（機械設備、コンサルティング導入</a:t>
            </a:r>
            <a:r>
              <a:rPr lang="ja-JP" altLang="en-US" sz="1300" b="1" u="sng" dirty="0">
                <a:latin typeface="メイリオ" panose="020B0604030504040204" pitchFamily="50" charset="-128"/>
                <a:ea typeface="メイリオ" panose="020B0604030504040204" pitchFamily="50" charset="-128"/>
                <a:cs typeface="メイリオ" panose="020B0604030504040204" pitchFamily="50" charset="-128"/>
              </a:rPr>
              <a:t>や人材育成・教育訓練</a:t>
            </a:r>
            <a:r>
              <a:rPr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）を行った場合に、その</a:t>
            </a:r>
            <a:r>
              <a:rPr kumimoji="1" lang="ja-JP" altLang="en-US" sz="1300" b="1" u="sng" dirty="0" smtClean="0">
                <a:latin typeface="メイリオ" panose="020B0604030504040204" pitchFamily="50" charset="-128"/>
                <a:ea typeface="メイリオ" panose="020B0604030504040204" pitchFamily="50" charset="-128"/>
                <a:cs typeface="メイリオ" panose="020B0604030504040204" pitchFamily="50" charset="-128"/>
              </a:rPr>
              <a:t>費用の一部を助成します</a:t>
            </a:r>
            <a:r>
              <a:rPr kumimoji="1" lang="ja-JP" altLang="en-US" sz="13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3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218406" y="1377310"/>
            <a:ext cx="998760" cy="612000"/>
          </a:xfrm>
          <a:prstGeom prst="roundRect">
            <a:avLst/>
          </a:prstGeom>
          <a:solidFill>
            <a:srgbClr val="00B0F0"/>
          </a:solidFill>
          <a:ln w="50800"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助成金の</a:t>
            </a:r>
            <a:endParaRPr lang="en-US" altLang="ja-JP" sz="1400" dirty="0">
              <a:solidFill>
                <a:schemeClr val="bg1"/>
              </a:solidFill>
              <a:latin typeface="HGP創英角ﾎﾟｯﾌﾟ体" panose="040B0A00000000000000" pitchFamily="50" charset="-128"/>
              <a:ea typeface="HGP創英角ﾎﾟｯﾌﾟ体" panose="040B0A00000000000000" pitchFamily="50" charset="-128"/>
            </a:endParaRPr>
          </a:p>
          <a:p>
            <a:pPr algn="ctr"/>
            <a:r>
              <a:rPr lang="ja-JP" altLang="en-US" sz="1400" dirty="0">
                <a:solidFill>
                  <a:schemeClr val="bg1"/>
                </a:solidFill>
                <a:latin typeface="HGP創英角ﾎﾟｯﾌﾟ体" panose="040B0A00000000000000" pitchFamily="50" charset="-128"/>
                <a:ea typeface="HGP創英角ﾎﾟｯﾌﾟ体" panose="040B0A00000000000000" pitchFamily="50" charset="-128"/>
              </a:rPr>
              <a:t>概要</a:t>
            </a:r>
          </a:p>
        </p:txBody>
      </p:sp>
      <p:sp>
        <p:nvSpPr>
          <p:cNvPr id="50" name="角丸四角形 49"/>
          <p:cNvSpPr/>
          <p:nvPr/>
        </p:nvSpPr>
        <p:spPr>
          <a:xfrm>
            <a:off x="3316658" y="2113736"/>
            <a:ext cx="2662008" cy="268286"/>
          </a:xfrm>
          <a:prstGeom prst="roundRect">
            <a:avLst>
              <a:gd name="adj" fmla="val 5259"/>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rgbClr val="00B0F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　長野労働局　　業務改善助成金</a:t>
            </a:r>
            <a:endParaRPr kumimoji="1" lang="ja-JP" altLang="en-US" sz="1100" dirty="0">
              <a:solidFill>
                <a:srgbClr val="00B0F0"/>
              </a:solidFill>
              <a:latin typeface="+mj-ea"/>
              <a:ea typeface="+mj-ea"/>
              <a:cs typeface="Meiryo UI" panose="020B0604030504040204" pitchFamily="50" charset="-128"/>
            </a:endParaRPr>
          </a:p>
        </p:txBody>
      </p:sp>
      <p:sp>
        <p:nvSpPr>
          <p:cNvPr id="51" name="角丸四角形 50"/>
          <p:cNvSpPr/>
          <p:nvPr/>
        </p:nvSpPr>
        <p:spPr>
          <a:xfrm>
            <a:off x="5496111" y="2124361"/>
            <a:ext cx="470600" cy="247035"/>
          </a:xfrm>
          <a:prstGeom prst="roundRect">
            <a:avLst>
              <a:gd name="adj" fmla="val 518"/>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bg1"/>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rPr>
              <a:t>検索</a:t>
            </a:r>
            <a:endParaRPr kumimoji="1" lang="ja-JP" altLang="en-US" sz="1100" dirty="0">
              <a:solidFill>
                <a:schemeClr val="bg1"/>
              </a:solidFill>
              <a:latin typeface="+mj-ea"/>
              <a:ea typeface="+mj-ea"/>
              <a:cs typeface="Meiryo UI" panose="020B0604030504040204" pitchFamily="50" charset="-128"/>
            </a:endParaRPr>
          </a:p>
        </p:txBody>
      </p:sp>
      <p:sp>
        <p:nvSpPr>
          <p:cNvPr id="61" name="正方形/長方形 60">
            <a:extLst>
              <a:ext uri="{FF2B5EF4-FFF2-40B4-BE49-F238E27FC236}">
                <a16:creationId xmlns:a16="http://schemas.microsoft.com/office/drawing/2014/main" xmlns="" id="{6D946126-685E-4352-AEFE-19AC9CAFDC2E}"/>
              </a:ext>
            </a:extLst>
          </p:cNvPr>
          <p:cNvSpPr/>
          <p:nvPr/>
        </p:nvSpPr>
        <p:spPr>
          <a:xfrm>
            <a:off x="1093600" y="2128066"/>
            <a:ext cx="2223058" cy="266176"/>
          </a:xfrm>
          <a:prstGeom prst="rect">
            <a:avLst/>
          </a:prstGeom>
        </p:spPr>
        <p:txBody>
          <a:bodyPr wrap="square" lIns="0" tIns="31217" rIns="0" bIns="31217">
            <a:spAutoFit/>
          </a:bodyPr>
          <a:lstStyle/>
          <a:p>
            <a:pPr marL="156087" indent="-396462">
              <a:lnSpc>
                <a:spcPct val="110000"/>
              </a:lnSpc>
            </a:pPr>
            <a:r>
              <a:rPr lang="ja-JP" altLang="en-US" sz="12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詳しくは</a:t>
            </a:r>
            <a:r>
              <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HP</a:t>
            </a:r>
            <a:r>
              <a:rPr lang="ja-JP" altLang="en-US"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t>をご覧ください！</a:t>
            </a:r>
            <a:endParaRPr lang="en-US" altLang="ja-JP" sz="1200" b="1" dirty="0" smtClean="0">
              <a:solidFill>
                <a:srgbClr val="00B0F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6040198" y="1805295"/>
            <a:ext cx="669313" cy="624819"/>
          </a:xfrm>
          <a:prstGeom prst="rect">
            <a:avLst/>
          </a:prstGeom>
        </p:spPr>
      </p:pic>
    </p:spTree>
    <p:extLst>
      <p:ext uri="{BB962C8B-B14F-4D97-AF65-F5344CB8AC3E}">
        <p14:creationId xmlns:p14="http://schemas.microsoft.com/office/powerpoint/2010/main" val="3939345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3677837" y="6758935"/>
            <a:ext cx="908555" cy="99442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8" name="Text Box 42"/>
          <p:cNvSpPr txBox="1">
            <a:spLocks noChangeArrowheads="1"/>
          </p:cNvSpPr>
          <p:nvPr/>
        </p:nvSpPr>
        <p:spPr bwMode="auto">
          <a:xfrm>
            <a:off x="3055218" y="9328098"/>
            <a:ext cx="1407820" cy="373571"/>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ja-JP" altLang="en-US" spc="-2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長野労働局</a:t>
            </a:r>
            <a:endParaRPr lang="ja-JP" altLang="en-US" spc="-21" dirty="0">
              <a:solidFill>
                <a:srgbClr val="FF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pic>
        <p:nvPicPr>
          <p:cNvPr id="29" name="図 28"/>
          <p:cNvPicPr>
            <a:picLocks noChangeAspect="1" noChangeArrowheads="1"/>
          </p:cNvPicPr>
          <p:nvPr/>
        </p:nvPicPr>
        <p:blipFill>
          <a:blip r:embed="rId2" cstate="print"/>
          <a:srcRect/>
          <a:stretch>
            <a:fillRect/>
          </a:stretch>
        </p:blipFill>
        <p:spPr bwMode="auto">
          <a:xfrm>
            <a:off x="2704451" y="9416614"/>
            <a:ext cx="219096" cy="246484"/>
          </a:xfrm>
          <a:prstGeom prst="rect">
            <a:avLst/>
          </a:prstGeom>
          <a:noFill/>
          <a:ln w="9525">
            <a:noFill/>
            <a:miter lim="800000"/>
            <a:headEnd/>
            <a:tailEnd/>
          </a:ln>
        </p:spPr>
      </p:pic>
      <p:sp>
        <p:nvSpPr>
          <p:cNvPr id="36" name="テキスト ボックス 35"/>
          <p:cNvSpPr txBox="1"/>
          <p:nvPr/>
        </p:nvSpPr>
        <p:spPr>
          <a:xfrm>
            <a:off x="5649306" y="9396548"/>
            <a:ext cx="1085317" cy="297517"/>
          </a:xfrm>
          <a:prstGeom prst="rect">
            <a:avLst/>
          </a:prstGeom>
          <a:noFill/>
        </p:spPr>
        <p:txBody>
          <a:bodyPr wrap="square" rtlCol="0">
            <a:spAutoFit/>
          </a:bodyPr>
          <a:lstStyle/>
          <a:p>
            <a:pPr>
              <a:lnSpc>
                <a:spcPts val="16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R</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３</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８</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５</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159628" y="3524317"/>
            <a:ext cx="2254247" cy="693721"/>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endParaRPr lang="en-US" altLang="ja-JP" sz="1000" dirty="0" smtClean="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交付申請書・事業実施計画などを、</a:t>
            </a:r>
            <a:endParaRPr lang="en-US" altLang="ja-JP" sz="1000" smtClean="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長野労働局雇用環境・均等室に提出</a:t>
            </a:r>
            <a:endParaRPr lang="en-US" altLang="ja-JP" sz="1000" dirty="0">
              <a:solidFill>
                <a:schemeClr val="tx1"/>
              </a:solidFill>
              <a:latin typeface="Meiryo UI" panose="020B0604030504040204" pitchFamily="50" charset="-128"/>
              <a:ea typeface="Meiryo UI" panose="020B0604030504040204" pitchFamily="50" charset="-128"/>
            </a:endParaRPr>
          </a:p>
          <a:p>
            <a:pPr algn="ctr"/>
            <a:r>
              <a:rPr lang="ja-JP" altLang="en-US" sz="1000" dirty="0" smtClean="0">
                <a:solidFill>
                  <a:schemeClr val="tx1"/>
                </a:solidFill>
                <a:latin typeface="Meiryo UI" panose="020B0604030504040204" pitchFamily="50" charset="-128"/>
                <a:ea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rPr>
              <a:t>380-8572</a:t>
            </a:r>
            <a:r>
              <a:rPr lang="ja-JP" altLang="en-US" sz="1000" dirty="0" smtClean="0">
                <a:solidFill>
                  <a:schemeClr val="tx1"/>
                </a:solidFill>
                <a:latin typeface="Meiryo UI" panose="020B0604030504040204" pitchFamily="50" charset="-128"/>
                <a:ea typeface="Meiryo UI" panose="020B0604030504040204" pitchFamily="50" charset="-128"/>
              </a:rPr>
              <a:t>長野市中御所</a:t>
            </a:r>
            <a:r>
              <a:rPr lang="en-US" altLang="ja-JP" sz="1000" dirty="0" smtClean="0">
                <a:solidFill>
                  <a:schemeClr val="tx1"/>
                </a:solidFill>
                <a:latin typeface="Meiryo UI" panose="020B0604030504040204" pitchFamily="50" charset="-128"/>
                <a:ea typeface="Meiryo UI" panose="020B0604030504040204" pitchFamily="50" charset="-128"/>
              </a:rPr>
              <a:t>1-22-1</a:t>
            </a:r>
          </a:p>
          <a:p>
            <a:pPr algn="ct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9" name="右矢印 8"/>
          <p:cNvSpPr/>
          <p:nvPr/>
        </p:nvSpPr>
        <p:spPr>
          <a:xfrm>
            <a:off x="2478554" y="3602956"/>
            <a:ext cx="282284" cy="533965"/>
          </a:xfrm>
          <a:prstGeom prst="rightArrow">
            <a:avLst/>
          </a:prstGeom>
          <a:solidFill>
            <a:srgbClr val="FEF6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800" dirty="0" smtClean="0">
                <a:solidFill>
                  <a:schemeClr val="tx1"/>
                </a:solidFill>
              </a:rPr>
              <a:t>審査</a:t>
            </a:r>
            <a:endParaRPr kumimoji="1" lang="ja-JP" altLang="en-US" sz="800" dirty="0">
              <a:solidFill>
                <a:schemeClr val="tx1"/>
              </a:solidFill>
            </a:endParaRPr>
          </a:p>
        </p:txBody>
      </p:sp>
      <p:sp>
        <p:nvSpPr>
          <p:cNvPr id="39" name="角丸四角形 38"/>
          <p:cNvSpPr/>
          <p:nvPr/>
        </p:nvSpPr>
        <p:spPr>
          <a:xfrm>
            <a:off x="2799428" y="3533655"/>
            <a:ext cx="1189079" cy="688420"/>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交付決定後、</a:t>
            </a:r>
            <a:endParaRPr lang="en-US" altLang="ja-JP" sz="1100" dirty="0" smtClean="0">
              <a:solidFill>
                <a:schemeClr val="tx1"/>
              </a:solidFill>
              <a:latin typeface="Meiryo UI" panose="020B0604030504040204" pitchFamily="50" charset="-128"/>
              <a:ea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rPr>
              <a:t>提出した計画に沿って事業実施</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4367923" y="3522355"/>
            <a:ext cx="1213715" cy="688420"/>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雇用環境・均等室に事業実施結果を報告</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3" name="角丸四角形 42"/>
          <p:cNvSpPr/>
          <p:nvPr/>
        </p:nvSpPr>
        <p:spPr>
          <a:xfrm>
            <a:off x="5941106" y="3507362"/>
            <a:ext cx="580421" cy="703641"/>
          </a:xfrm>
          <a:prstGeom prst="roundRect">
            <a:avLst/>
          </a:prstGeom>
          <a:solidFill>
            <a:srgbClr val="FEF6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rPr>
              <a:t>支給</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55883" y="3349407"/>
            <a:ext cx="6647472" cy="910927"/>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角丸四角形 36"/>
          <p:cNvSpPr/>
          <p:nvPr/>
        </p:nvSpPr>
        <p:spPr>
          <a:xfrm>
            <a:off x="168212" y="3179030"/>
            <a:ext cx="2035521" cy="28800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助成金支給までの流れ</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42" name="右矢印 41"/>
          <p:cNvSpPr/>
          <p:nvPr/>
        </p:nvSpPr>
        <p:spPr>
          <a:xfrm>
            <a:off x="5620230" y="3623970"/>
            <a:ext cx="282284" cy="533965"/>
          </a:xfrm>
          <a:prstGeom prst="rightArrow">
            <a:avLst/>
          </a:prstGeom>
          <a:solidFill>
            <a:srgbClr val="FEF6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800" dirty="0" smtClean="0">
                <a:solidFill>
                  <a:schemeClr val="tx1"/>
                </a:solidFill>
              </a:rPr>
              <a:t>審査</a:t>
            </a:r>
            <a:endParaRPr kumimoji="1" lang="ja-JP" altLang="en-US" sz="800" dirty="0">
              <a:solidFill>
                <a:schemeClr val="tx1"/>
              </a:solidFill>
            </a:endParaRPr>
          </a:p>
        </p:txBody>
      </p:sp>
      <p:sp>
        <p:nvSpPr>
          <p:cNvPr id="51" name="右矢印 50"/>
          <p:cNvSpPr/>
          <p:nvPr/>
        </p:nvSpPr>
        <p:spPr>
          <a:xfrm>
            <a:off x="4063946" y="3614232"/>
            <a:ext cx="282284" cy="533965"/>
          </a:xfrm>
          <a:prstGeom prst="rightArrow">
            <a:avLst/>
          </a:prstGeom>
          <a:solidFill>
            <a:srgbClr val="FEF6F0"/>
          </a:solidFill>
          <a:ln>
            <a:solidFill>
              <a:srgbClr val="0070C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800" dirty="0">
              <a:solidFill>
                <a:schemeClr val="tx1"/>
              </a:solidFill>
            </a:endParaRPr>
          </a:p>
        </p:txBody>
      </p:sp>
      <p:sp>
        <p:nvSpPr>
          <p:cNvPr id="47" name="角丸四角形 46"/>
          <p:cNvSpPr/>
          <p:nvPr/>
        </p:nvSpPr>
        <p:spPr>
          <a:xfrm>
            <a:off x="93706" y="8342792"/>
            <a:ext cx="6624000" cy="1014904"/>
          </a:xfrm>
          <a:prstGeom prst="roundRect">
            <a:avLst>
              <a:gd name="adj" fmla="val 1855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195588" y="8172388"/>
            <a:ext cx="2424108" cy="317291"/>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働き方改革推進支援資金</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49" name="テキスト ボックス 48"/>
          <p:cNvSpPr txBox="1"/>
          <p:nvPr/>
        </p:nvSpPr>
        <p:spPr>
          <a:xfrm>
            <a:off x="97161" y="8493899"/>
            <a:ext cx="6508088" cy="913070"/>
          </a:xfrm>
          <a:prstGeom prst="rect">
            <a:avLst/>
          </a:prstGeom>
          <a:noFill/>
        </p:spPr>
        <p:txBody>
          <a:bodyPr wrap="square" rtlCol="0">
            <a:spAutoFit/>
          </a:bodyPr>
          <a:lstStyle/>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日本政策金融公庫では、事業場内最低賃金の引上げに取り組む者に対して、設備資金や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運転資金の融資を行っています</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詳しくは、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事業場がある都道府県の日本政策金融公庫の窓口にお問い合わせください。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担当部署</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各都道府県日本政策金融公庫</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3"/>
          <a:stretch>
            <a:fillRect/>
          </a:stretch>
        </p:blipFill>
        <p:spPr>
          <a:xfrm>
            <a:off x="5714666" y="8421889"/>
            <a:ext cx="623391" cy="623391"/>
          </a:xfrm>
          <a:prstGeom prst="rect">
            <a:avLst/>
          </a:prstGeom>
        </p:spPr>
      </p:pic>
      <p:cxnSp>
        <p:nvCxnSpPr>
          <p:cNvPr id="56" name="直線コネクタ 55"/>
          <p:cNvCxnSpPr/>
          <p:nvPr/>
        </p:nvCxnSpPr>
        <p:spPr>
          <a:xfrm flipH="1">
            <a:off x="3607740" y="6940702"/>
            <a:ext cx="28800" cy="32400"/>
          </a:xfrm>
          <a:prstGeom prst="line">
            <a:avLst/>
          </a:prstGeom>
          <a:ln w="1905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角丸四角形 49"/>
          <p:cNvSpPr/>
          <p:nvPr/>
        </p:nvSpPr>
        <p:spPr>
          <a:xfrm>
            <a:off x="36261" y="5639644"/>
            <a:ext cx="6858000" cy="395125"/>
          </a:xfrm>
          <a:prstGeom prst="roundRect">
            <a:avLst>
              <a:gd name="adj" fmla="val 2934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創英角ﾎﾟｯﾌﾟ体" panose="040B0A00000000000000" pitchFamily="50" charset="-128"/>
              <a:ea typeface="HGP創英角ﾎﾟｯﾌﾟ体" panose="040B0A00000000000000" pitchFamily="50" charset="-128"/>
              <a:cs typeface="Meiryo UI" panose="020B0604030504040204" pitchFamily="50" charset="-128"/>
            </a:endParaRPr>
          </a:p>
        </p:txBody>
      </p:sp>
      <p:sp>
        <p:nvSpPr>
          <p:cNvPr id="54" name="角丸四角形 53"/>
          <p:cNvSpPr/>
          <p:nvPr/>
        </p:nvSpPr>
        <p:spPr>
          <a:xfrm>
            <a:off x="55883" y="1319308"/>
            <a:ext cx="6624000" cy="744992"/>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角丸四角形 54"/>
          <p:cNvSpPr/>
          <p:nvPr/>
        </p:nvSpPr>
        <p:spPr>
          <a:xfrm>
            <a:off x="195588" y="1190809"/>
            <a:ext cx="1844843" cy="28800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ご留意頂きたい</a:t>
            </a:r>
            <a:r>
              <a:rPr lang="ja-JP" altLang="en-US" sz="1400" dirty="0">
                <a:solidFill>
                  <a:srgbClr val="0070C0"/>
                </a:solidFill>
                <a:latin typeface="HGP創英角ﾎﾟｯﾌﾟ体" panose="040B0A00000000000000" pitchFamily="50" charset="-128"/>
                <a:ea typeface="HGP創英角ﾎﾟｯﾌﾟ体" panose="040B0A00000000000000" pitchFamily="50" charset="-128"/>
              </a:rPr>
              <a:t>事項</a:t>
            </a:r>
          </a:p>
        </p:txBody>
      </p:sp>
      <p:sp>
        <p:nvSpPr>
          <p:cNvPr id="57" name="テキスト ボックス 56"/>
          <p:cNvSpPr txBox="1"/>
          <p:nvPr/>
        </p:nvSpPr>
        <p:spPr>
          <a:xfrm>
            <a:off x="93338" y="1483409"/>
            <a:ext cx="6624736" cy="55399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予算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の範囲内で交付するため、申請期間内に募集を終了する場合があります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事業完了の期限は</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令和４年３月３１日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です。</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36261" y="306731"/>
            <a:ext cx="6624000" cy="840768"/>
          </a:xfrm>
          <a:prstGeom prst="roundRect">
            <a:avLst>
              <a:gd name="adj" fmla="val 15939"/>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角丸四角形 58"/>
          <p:cNvSpPr/>
          <p:nvPr/>
        </p:nvSpPr>
        <p:spPr>
          <a:xfrm>
            <a:off x="205356" y="109407"/>
            <a:ext cx="1844843" cy="288000"/>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その他の変更点</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60" name="テキスト ボックス 59"/>
          <p:cNvSpPr txBox="1"/>
          <p:nvPr/>
        </p:nvSpPr>
        <p:spPr>
          <a:xfrm>
            <a:off x="48628" y="433199"/>
            <a:ext cx="6624736" cy="29347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PC</a:t>
            </a:r>
            <a:r>
              <a:rPr lang="ja-JP" altLang="en-US" sz="1100" dirty="0" err="1"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スマホ、タブレットの新規購入、貨物自動車なども生産性向上の効果が認められる場合は対象になります。</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342029" y="673843"/>
            <a:ext cx="5186185" cy="253916"/>
          </a:xfrm>
          <a:prstGeom prst="rect">
            <a:avLst/>
          </a:prstGeom>
          <a:noFill/>
        </p:spPr>
        <p:txBody>
          <a:bodyPr wrap="square" rtlCol="0">
            <a:spAutoFit/>
          </a:bodyPr>
          <a:lstStyle/>
          <a:p>
            <a:r>
              <a:rPr kumimoji="1" lang="en-US" altLang="ja-JP" sz="1050" dirty="0" smtClean="0">
                <a:solidFill>
                  <a:srgbClr val="FF0000"/>
                </a:solidFill>
                <a:latin typeface="Meiryo UI" panose="020B0604030504040204" pitchFamily="50" charset="-128"/>
                <a:ea typeface="Meiryo UI" panose="020B0604030504040204" pitchFamily="50" charset="-128"/>
              </a:rPr>
              <a:t>※</a:t>
            </a:r>
            <a:r>
              <a:rPr kumimoji="1" lang="ja-JP" altLang="en-US" sz="1050" dirty="0" smtClean="0">
                <a:solidFill>
                  <a:srgbClr val="FF0000"/>
                </a:solidFill>
                <a:latin typeface="Meiryo UI" panose="020B0604030504040204" pitchFamily="50" charset="-128"/>
                <a:ea typeface="Meiryo UI" panose="020B0604030504040204" pitchFamily="50" charset="-128"/>
              </a:rPr>
              <a:t>特例のうち、②生産量要件に該当する場合であって、引上げ額</a:t>
            </a:r>
            <a:r>
              <a:rPr kumimoji="1" lang="en-US" altLang="ja-JP" sz="1050" dirty="0" smtClean="0">
                <a:solidFill>
                  <a:srgbClr val="FF0000"/>
                </a:solidFill>
                <a:latin typeface="Meiryo UI" panose="020B0604030504040204" pitchFamily="50" charset="-128"/>
                <a:ea typeface="Meiryo UI" panose="020B0604030504040204" pitchFamily="50" charset="-128"/>
              </a:rPr>
              <a:t>30</a:t>
            </a:r>
            <a:r>
              <a:rPr kumimoji="1" lang="ja-JP" altLang="en-US" sz="1050" dirty="0" smtClean="0">
                <a:solidFill>
                  <a:srgbClr val="FF0000"/>
                </a:solidFill>
                <a:latin typeface="Meiryo UI" panose="020B0604030504040204" pitchFamily="50" charset="-128"/>
                <a:ea typeface="Meiryo UI" panose="020B0604030504040204" pitchFamily="50" charset="-128"/>
              </a:rPr>
              <a:t>円以上の場合に限ります。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55883" y="817452"/>
            <a:ext cx="6624736" cy="3231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5725" indent="-85725">
              <a:lnSpc>
                <a:spcPts val="1800"/>
              </a:lnSpc>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同一年度内に複数回（</a:t>
            </a:r>
            <a:r>
              <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回まで）申請することができます。</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90364" y="6094482"/>
            <a:ext cx="6034980" cy="1892826"/>
          </a:xfrm>
          <a:prstGeom prst="rect">
            <a:avLst/>
          </a:prstGeom>
        </p:spPr>
        <p:txBody>
          <a:bodyPr wrap="square">
            <a:spAutoFit/>
          </a:bodyPr>
          <a:lstStyle/>
          <a:p>
            <a:endParaRPr lang="en-US" altLang="ja-JP" sz="900" dirty="0" smtClean="0"/>
          </a:p>
          <a:p>
            <a:endParaRPr lang="en-US" altLang="ja-JP" sz="900" dirty="0" smtClean="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a:p>
          <a:p>
            <a:endParaRPr lang="en-US" altLang="ja-JP" sz="900" dirty="0" smtClean="0"/>
          </a:p>
          <a:p>
            <a:endParaRPr lang="en-US" altLang="ja-JP" sz="900" dirty="0"/>
          </a:p>
          <a:p>
            <a:endParaRPr lang="en-US" altLang="ja-JP" sz="900" dirty="0" smtClean="0"/>
          </a:p>
          <a:p>
            <a:r>
              <a:rPr lang="ja-JP" altLang="en-US" sz="900" dirty="0"/>
              <a:t>　</a:t>
            </a:r>
            <a:r>
              <a:rPr lang="ja-JP" altLang="en-US" sz="900" dirty="0" smtClean="0"/>
              <a:t>　　　　　　　　　　　　　　　　　　　　　　　　　　　　　　　　　　　　</a:t>
            </a:r>
            <a:endParaRPr lang="en-US" altLang="ja-JP" sz="900" dirty="0" smtClean="0"/>
          </a:p>
        </p:txBody>
      </p:sp>
      <p:sp>
        <p:nvSpPr>
          <p:cNvPr id="8" name="テキスト ボックス 7"/>
          <p:cNvSpPr txBox="1"/>
          <p:nvPr/>
        </p:nvSpPr>
        <p:spPr>
          <a:xfrm>
            <a:off x="959734" y="6715394"/>
            <a:ext cx="2059528" cy="1200329"/>
          </a:xfrm>
          <a:prstGeom prst="rect">
            <a:avLst/>
          </a:prstGeom>
          <a:noFill/>
        </p:spPr>
        <p:txBody>
          <a:bodyPr wrap="square" rtlCol="0">
            <a:spAutoFit/>
          </a:bodyPr>
          <a:lstStyle/>
          <a:p>
            <a:r>
              <a:rPr lang="ja-JP" altLang="en-US" sz="900" b="1" dirty="0" smtClean="0"/>
              <a:t>　令和３年度最賃</a:t>
            </a:r>
            <a:endParaRPr lang="en-US" altLang="ja-JP" sz="900" dirty="0" smtClean="0"/>
          </a:p>
          <a:p>
            <a:endParaRPr lang="en-US" altLang="ja-JP" sz="900" dirty="0"/>
          </a:p>
          <a:p>
            <a:r>
              <a:rPr lang="ja-JP" altLang="en-US" sz="900" dirty="0" smtClean="0"/>
              <a:t>　事業場内最賃</a:t>
            </a:r>
            <a:endParaRPr kumimoji="1" lang="en-US" altLang="ja-JP" sz="900" dirty="0" smtClean="0"/>
          </a:p>
          <a:p>
            <a:endParaRPr kumimoji="1" lang="en-US" altLang="ja-JP" sz="900" dirty="0"/>
          </a:p>
          <a:p>
            <a:r>
              <a:rPr kumimoji="1" lang="ja-JP" altLang="en-US" sz="900" dirty="0" smtClean="0"/>
              <a:t>　令和２年度最賃</a:t>
            </a:r>
            <a:endParaRPr kumimoji="1" lang="en-US" altLang="ja-JP" sz="900" dirty="0"/>
          </a:p>
          <a:p>
            <a:endParaRPr lang="en-US" altLang="ja-JP" sz="900" dirty="0" smtClean="0"/>
          </a:p>
          <a:p>
            <a:endParaRPr kumimoji="1" lang="en-US" altLang="ja-JP" sz="900" dirty="0"/>
          </a:p>
          <a:p>
            <a:endParaRPr kumimoji="1" lang="ja-JP" altLang="en-US" sz="900" dirty="0"/>
          </a:p>
        </p:txBody>
      </p:sp>
      <p:sp>
        <p:nvSpPr>
          <p:cNvPr id="11" name="正方形/長方形 10"/>
          <p:cNvSpPr/>
          <p:nvPr/>
        </p:nvSpPr>
        <p:spPr>
          <a:xfrm>
            <a:off x="819290" y="5494634"/>
            <a:ext cx="2302646" cy="46749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830290" y="6060447"/>
            <a:ext cx="2306724" cy="1901183"/>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971932" y="6727779"/>
            <a:ext cx="978112" cy="1980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979257" y="7012751"/>
            <a:ext cx="978112" cy="1665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987855" y="7290074"/>
            <a:ext cx="978112" cy="1762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3492792" y="5561672"/>
            <a:ext cx="2334848" cy="1092607"/>
          </a:xfrm>
          <a:prstGeom prst="rect">
            <a:avLst/>
          </a:prstGeom>
          <a:noFill/>
        </p:spPr>
        <p:txBody>
          <a:bodyPr wrap="square" rtlCol="0">
            <a:spAutoFit/>
          </a:bodyPr>
          <a:lstStyle/>
          <a:p>
            <a:r>
              <a:rPr lang="ja-JP" altLang="en-US" sz="1000" b="1" dirty="0" smtClean="0">
                <a:solidFill>
                  <a:srgbClr val="FF0000"/>
                </a:solidFill>
              </a:rPr>
              <a:t>②発効日（令和 ３年１０月１日予定）以降</a:t>
            </a:r>
            <a:r>
              <a:rPr lang="ja-JP" altLang="en-US" sz="1000" dirty="0" smtClean="0"/>
              <a:t>に</a:t>
            </a:r>
            <a:r>
              <a:rPr lang="ja-JP" altLang="en-US" sz="900" dirty="0" smtClean="0"/>
              <a:t>事業場内最賃を引き上げる場合</a:t>
            </a:r>
            <a:endParaRPr lang="en-US" altLang="ja-JP" sz="900" dirty="0" smtClean="0"/>
          </a:p>
          <a:p>
            <a:endParaRPr lang="en-US" altLang="ja-JP" sz="900" dirty="0" smtClean="0"/>
          </a:p>
          <a:p>
            <a:endParaRPr kumimoji="1" lang="en-US" altLang="ja-JP" sz="900" dirty="0"/>
          </a:p>
          <a:p>
            <a:endParaRPr lang="en-US" altLang="ja-JP" sz="900" dirty="0" smtClean="0"/>
          </a:p>
          <a:p>
            <a:endParaRPr kumimoji="1" lang="en-US" altLang="ja-JP" sz="900" dirty="0"/>
          </a:p>
          <a:p>
            <a:endParaRPr kumimoji="1" lang="ja-JP" altLang="en-US" sz="900" dirty="0"/>
          </a:p>
        </p:txBody>
      </p:sp>
      <p:sp>
        <p:nvSpPr>
          <p:cNvPr id="63" name="テキスト ボックス 62"/>
          <p:cNvSpPr txBox="1"/>
          <p:nvPr/>
        </p:nvSpPr>
        <p:spPr>
          <a:xfrm>
            <a:off x="827759" y="5558094"/>
            <a:ext cx="2357149" cy="1369606"/>
          </a:xfrm>
          <a:prstGeom prst="rect">
            <a:avLst/>
          </a:prstGeom>
          <a:noFill/>
        </p:spPr>
        <p:txBody>
          <a:bodyPr wrap="square" rtlCol="0">
            <a:spAutoFit/>
          </a:bodyPr>
          <a:lstStyle/>
          <a:p>
            <a:r>
              <a:rPr lang="ja-JP" altLang="en-US" sz="1000" b="1" dirty="0" smtClean="0">
                <a:solidFill>
                  <a:srgbClr val="FF0000"/>
                </a:solidFill>
              </a:rPr>
              <a:t>①発効日</a:t>
            </a:r>
            <a:r>
              <a:rPr lang="ja-JP" altLang="en-US" sz="1000" b="1" dirty="0">
                <a:solidFill>
                  <a:srgbClr val="FF0000"/>
                </a:solidFill>
              </a:rPr>
              <a:t>（</a:t>
            </a:r>
            <a:r>
              <a:rPr lang="ja-JP" altLang="en-US" sz="1000" b="1" dirty="0" smtClean="0">
                <a:solidFill>
                  <a:srgbClr val="FF0000"/>
                </a:solidFill>
              </a:rPr>
              <a:t>令和 ３年１０月１日予定）の前日まで</a:t>
            </a:r>
            <a:r>
              <a:rPr lang="ja-JP" altLang="en-US" sz="900" dirty="0" smtClean="0"/>
              <a:t>に事業場内最賃を引き上げる場合</a:t>
            </a:r>
            <a:endParaRPr lang="en-US" altLang="ja-JP" sz="900" dirty="0" smtClean="0"/>
          </a:p>
          <a:p>
            <a:endParaRPr kumimoji="1" lang="en-US" altLang="ja-JP" sz="900" dirty="0" smtClean="0"/>
          </a:p>
          <a:p>
            <a:endParaRPr lang="en-US" altLang="ja-JP" sz="900" dirty="0" smtClean="0"/>
          </a:p>
          <a:p>
            <a:endParaRPr kumimoji="1" lang="en-US" altLang="ja-JP" sz="900" dirty="0" smtClean="0"/>
          </a:p>
          <a:p>
            <a:endParaRPr kumimoji="1" lang="en-US" altLang="ja-JP" sz="900" dirty="0" smtClean="0"/>
          </a:p>
          <a:p>
            <a:endParaRPr lang="en-US" altLang="ja-JP" sz="900" dirty="0" smtClean="0"/>
          </a:p>
          <a:p>
            <a:endParaRPr kumimoji="1" lang="en-US" altLang="ja-JP" sz="900" dirty="0"/>
          </a:p>
          <a:p>
            <a:endParaRPr kumimoji="1" lang="ja-JP" altLang="en-US" sz="900" dirty="0"/>
          </a:p>
        </p:txBody>
      </p:sp>
      <p:sp>
        <p:nvSpPr>
          <p:cNvPr id="64" name="正方形/長方形 63"/>
          <p:cNvSpPr/>
          <p:nvPr/>
        </p:nvSpPr>
        <p:spPr>
          <a:xfrm>
            <a:off x="3476940" y="6057518"/>
            <a:ext cx="2304484" cy="1892385"/>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037145" y="7102012"/>
            <a:ext cx="908399" cy="583017"/>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65" name="正方形/長方形 64"/>
          <p:cNvSpPr/>
          <p:nvPr/>
        </p:nvSpPr>
        <p:spPr>
          <a:xfrm>
            <a:off x="2037145" y="6624725"/>
            <a:ext cx="908399" cy="477286"/>
          </a:xfrm>
          <a:prstGeom prst="rect">
            <a:avLst/>
          </a:prstGeom>
          <a:pattFill prst="pct25">
            <a:fgClr>
              <a:schemeClr val="bg2">
                <a:lumMod val="75000"/>
              </a:schemeClr>
            </a:fgClr>
            <a:bgClr>
              <a:schemeClr val="bg1"/>
            </a:bgClr>
          </a:pattFill>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右矢印 4"/>
          <p:cNvSpPr/>
          <p:nvPr/>
        </p:nvSpPr>
        <p:spPr>
          <a:xfrm rot="16200000" flipV="1">
            <a:off x="2005592" y="6813679"/>
            <a:ext cx="386557" cy="879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a:stCxn id="53" idx="3"/>
          </p:cNvCxnSpPr>
          <p:nvPr/>
        </p:nvCxnSpPr>
        <p:spPr>
          <a:xfrm>
            <a:off x="1965967" y="7378178"/>
            <a:ext cx="3323289" cy="2309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1941603" y="7108837"/>
            <a:ext cx="3347653" cy="8354"/>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V="1">
            <a:off x="1957369" y="6769446"/>
            <a:ext cx="3331887" cy="1181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234689" y="6671888"/>
            <a:ext cx="815224" cy="253916"/>
          </a:xfrm>
          <a:prstGeom prst="rect">
            <a:avLst/>
          </a:prstGeom>
          <a:noFill/>
        </p:spPr>
        <p:txBody>
          <a:bodyPr wrap="square" rtlCol="0">
            <a:spAutoFit/>
          </a:bodyPr>
          <a:lstStyle/>
          <a:p>
            <a:r>
              <a:rPr kumimoji="1" lang="ja-JP" altLang="en-US" sz="1050" b="1" dirty="0" smtClean="0"/>
              <a:t>＋３０円</a:t>
            </a:r>
            <a:endParaRPr kumimoji="1" lang="en-US" altLang="ja-JP" sz="1050" b="1" dirty="0" smtClean="0"/>
          </a:p>
        </p:txBody>
      </p:sp>
      <p:sp>
        <p:nvSpPr>
          <p:cNvPr id="69" name="正方形/長方形 68"/>
          <p:cNvSpPr/>
          <p:nvPr/>
        </p:nvSpPr>
        <p:spPr>
          <a:xfrm>
            <a:off x="3677993" y="6244403"/>
            <a:ext cx="908399" cy="515959"/>
          </a:xfrm>
          <a:prstGeom prst="rect">
            <a:avLst/>
          </a:prstGeom>
          <a:pattFill prst="pct25">
            <a:fgClr>
              <a:schemeClr val="bg2">
                <a:lumMod val="75000"/>
              </a:schemeClr>
            </a:fgClr>
            <a:bgClr>
              <a:schemeClr val="bg1"/>
            </a:bgClr>
          </a:pattFill>
          <a:ln w="635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0" name="テキスト ボックス 69"/>
          <p:cNvSpPr txBox="1"/>
          <p:nvPr/>
        </p:nvSpPr>
        <p:spPr>
          <a:xfrm>
            <a:off x="3931315" y="6326537"/>
            <a:ext cx="815224" cy="253916"/>
          </a:xfrm>
          <a:prstGeom prst="rect">
            <a:avLst/>
          </a:prstGeom>
          <a:noFill/>
        </p:spPr>
        <p:txBody>
          <a:bodyPr wrap="square" rtlCol="0">
            <a:spAutoFit/>
          </a:bodyPr>
          <a:lstStyle/>
          <a:p>
            <a:r>
              <a:rPr kumimoji="1" lang="ja-JP" altLang="en-US" sz="1050" b="1" dirty="0" smtClean="0"/>
              <a:t>＋３０円</a:t>
            </a:r>
            <a:endParaRPr kumimoji="1" lang="en-US" altLang="ja-JP" sz="1050" b="1" dirty="0" smtClean="0"/>
          </a:p>
        </p:txBody>
      </p:sp>
      <p:sp>
        <p:nvSpPr>
          <p:cNvPr id="71" name="右矢印 70"/>
          <p:cNvSpPr/>
          <p:nvPr/>
        </p:nvSpPr>
        <p:spPr>
          <a:xfrm rot="16200000" flipV="1">
            <a:off x="3671471" y="6469243"/>
            <a:ext cx="405929" cy="620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左右矢印 16"/>
          <p:cNvSpPr/>
          <p:nvPr/>
        </p:nvSpPr>
        <p:spPr>
          <a:xfrm rot="5400000" flipV="1">
            <a:off x="4506022" y="6900260"/>
            <a:ext cx="345195" cy="88666"/>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658359" y="6855211"/>
            <a:ext cx="953467" cy="215444"/>
          </a:xfrm>
          <a:prstGeom prst="rect">
            <a:avLst/>
          </a:prstGeom>
          <a:noFill/>
        </p:spPr>
        <p:txBody>
          <a:bodyPr wrap="square" rtlCol="0">
            <a:spAutoFit/>
          </a:bodyPr>
          <a:lstStyle/>
          <a:p>
            <a:r>
              <a:rPr lang="ja-JP" altLang="en-US" sz="800" b="1" dirty="0" smtClean="0"/>
              <a:t>義務的引上げ額</a:t>
            </a:r>
            <a:endParaRPr kumimoji="1" lang="en-US" altLang="ja-JP" sz="800" b="1" dirty="0" smtClean="0"/>
          </a:p>
        </p:txBody>
      </p:sp>
      <p:sp>
        <p:nvSpPr>
          <p:cNvPr id="73" name="角丸四角形 72"/>
          <p:cNvSpPr/>
          <p:nvPr/>
        </p:nvSpPr>
        <p:spPr>
          <a:xfrm>
            <a:off x="59170" y="4456552"/>
            <a:ext cx="6647472" cy="3652921"/>
          </a:xfrm>
          <a:prstGeom prst="roundRect">
            <a:avLst>
              <a:gd name="adj" fmla="val 15939"/>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角丸四角形 31"/>
          <p:cNvSpPr/>
          <p:nvPr/>
        </p:nvSpPr>
        <p:spPr>
          <a:xfrm>
            <a:off x="190731" y="4354550"/>
            <a:ext cx="6314185" cy="382696"/>
          </a:xfrm>
          <a:prstGeom prst="roundRect">
            <a:avLst/>
          </a:prstGeom>
          <a:solidFill>
            <a:schemeClr val="accent2">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lang="ja-JP" altLang="en-US" sz="1400" dirty="0" smtClean="0">
                <a:solidFill>
                  <a:srgbClr val="7030A0"/>
                </a:solidFill>
                <a:latin typeface="HGP創英角ﾎﾟｯﾌﾟ体" panose="040B0A00000000000000" pitchFamily="50" charset="-128"/>
                <a:ea typeface="HGP創英角ﾎﾟｯﾌﾟ体" panose="040B0A00000000000000" pitchFamily="50" charset="-128"/>
              </a:rPr>
              <a:t>　令和３年度地域別最低賃金と事業場内最低賃金の引上げについて</a:t>
            </a: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　</a:t>
            </a:r>
            <a:endParaRPr lang="ja-JP" altLang="en-US" sz="1400" dirty="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74" name="正方形/長方形 73"/>
          <p:cNvSpPr/>
          <p:nvPr/>
        </p:nvSpPr>
        <p:spPr>
          <a:xfrm>
            <a:off x="3458726" y="5501533"/>
            <a:ext cx="2302646" cy="4897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48628" y="2325029"/>
            <a:ext cx="6624000" cy="755429"/>
          </a:xfrm>
          <a:prstGeom prst="roundRect">
            <a:avLst>
              <a:gd name="adj" fmla="val 1855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201083" y="2138859"/>
            <a:ext cx="1853388" cy="269808"/>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ja-JP" altLang="en-US" sz="1400" dirty="0" smtClean="0">
                <a:solidFill>
                  <a:srgbClr val="0070C0"/>
                </a:solidFill>
                <a:latin typeface="HGP創英角ﾎﾟｯﾌﾟ体" panose="040B0A00000000000000" pitchFamily="50" charset="-128"/>
                <a:ea typeface="HGP創英角ﾎﾟｯﾌﾟ体" panose="040B0A00000000000000" pitchFamily="50" charset="-128"/>
              </a:rPr>
              <a:t>お問い合わせ先</a:t>
            </a:r>
            <a:endParaRPr lang="ja-JP" altLang="en-US" sz="1400" dirty="0">
              <a:solidFill>
                <a:srgbClr val="0070C0"/>
              </a:solidFill>
              <a:latin typeface="HGP創英角ﾎﾟｯﾌﾟ体" panose="040B0A00000000000000" pitchFamily="50" charset="-128"/>
              <a:ea typeface="HGP創英角ﾎﾟｯﾌﾟ体" panose="040B0A00000000000000" pitchFamily="50" charset="-128"/>
            </a:endParaRPr>
          </a:p>
        </p:txBody>
      </p:sp>
      <p:sp>
        <p:nvSpPr>
          <p:cNvPr id="78" name="テキスト ボックス 77"/>
          <p:cNvSpPr txBox="1"/>
          <p:nvPr/>
        </p:nvSpPr>
        <p:spPr>
          <a:xfrm>
            <a:off x="-26662" y="2458741"/>
            <a:ext cx="6497092" cy="323165"/>
          </a:xfrm>
          <a:prstGeom prst="rect">
            <a:avLst/>
          </a:prstGeom>
          <a:noFill/>
        </p:spPr>
        <p:txBody>
          <a:bodyPr wrap="square" rtlCol="0">
            <a:spAutoFit/>
          </a:bodyPr>
          <a:lstStyle/>
          <a:p>
            <a:pP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「業務改善助成金コールセンター」</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まで、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お気軽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お問い合わせください。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03479" y="2740849"/>
            <a:ext cx="6580979" cy="297517"/>
          </a:xfrm>
          <a:prstGeom prst="rect">
            <a:avLst/>
          </a:prstGeom>
          <a:noFill/>
        </p:spPr>
        <p:txBody>
          <a:bodyPr wrap="square" rtlCol="0">
            <a:spAutoFit/>
          </a:bodyPr>
          <a:lstStyle/>
          <a:p>
            <a:pPr>
              <a:lnSpc>
                <a:spcPts val="16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電話番号</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０３ー６３８８ー６１５５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受付時間</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17:15</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87328" y="4773776"/>
            <a:ext cx="6624736" cy="769441"/>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100" dirty="0" smtClean="0">
                <a:latin typeface="+mj-ea"/>
                <a:ea typeface="+mj-ea"/>
                <a:cs typeface="Meiryo UI" panose="020B0604030504040204" pitchFamily="50" charset="-128"/>
              </a:rPr>
              <a:t>※</a:t>
            </a:r>
            <a:r>
              <a:rPr lang="ja-JP" altLang="en-US" sz="1100" dirty="0" smtClean="0">
                <a:latin typeface="+mj-ea"/>
                <a:ea typeface="+mj-ea"/>
                <a:cs typeface="Meiryo UI" panose="020B0604030504040204" pitchFamily="50" charset="-128"/>
              </a:rPr>
              <a:t>例えば、３０円コースを選択し、事業場内最低賃金の引上げ額を３０円と計画した申請において、</a:t>
            </a:r>
            <a:r>
              <a:rPr lang="ja-JP" altLang="en-US" sz="1100" b="1" dirty="0" smtClean="0">
                <a:solidFill>
                  <a:srgbClr val="FF0000"/>
                </a:solidFill>
                <a:latin typeface="+mj-ea"/>
                <a:ea typeface="+mj-ea"/>
                <a:cs typeface="Meiryo UI" panose="020B0604030504040204" pitchFamily="50" charset="-128"/>
              </a:rPr>
              <a:t>①</a:t>
            </a:r>
            <a:r>
              <a:rPr lang="ja-JP" altLang="en-US" sz="1100" b="1" dirty="0" smtClean="0">
                <a:solidFill>
                  <a:srgbClr val="FF0000"/>
                </a:solidFill>
                <a:latin typeface="+mj-ea"/>
                <a:ea typeface="+mj-ea"/>
              </a:rPr>
              <a:t>発効</a:t>
            </a:r>
            <a:r>
              <a:rPr lang="ja-JP" altLang="en-US" sz="1100" b="1" dirty="0">
                <a:solidFill>
                  <a:srgbClr val="FF0000"/>
                </a:solidFill>
                <a:latin typeface="+mj-ea"/>
                <a:ea typeface="+mj-ea"/>
              </a:rPr>
              <a:t>日（令和 ３年１０月１日予定）の前日まで</a:t>
            </a:r>
            <a:r>
              <a:rPr lang="ja-JP" altLang="en-US" sz="1100" dirty="0">
                <a:latin typeface="+mj-ea"/>
                <a:ea typeface="+mj-ea"/>
              </a:rPr>
              <a:t>に事業場内最低賃金を</a:t>
            </a:r>
            <a:r>
              <a:rPr lang="ja-JP" altLang="en-US" sz="1100" dirty="0" smtClean="0">
                <a:latin typeface="+mj-ea"/>
                <a:ea typeface="+mj-ea"/>
              </a:rPr>
              <a:t>引き上げる場合は、３０円の引上げのみでよいですが、</a:t>
            </a:r>
            <a:r>
              <a:rPr lang="ja-JP" altLang="en-US" sz="1100" b="1" dirty="0" smtClean="0">
                <a:solidFill>
                  <a:srgbClr val="FF0000"/>
                </a:solidFill>
                <a:latin typeface="+mj-ea"/>
                <a:ea typeface="+mj-ea"/>
              </a:rPr>
              <a:t>②発効</a:t>
            </a:r>
            <a:r>
              <a:rPr lang="ja-JP" altLang="en-US" sz="1100" b="1" dirty="0">
                <a:solidFill>
                  <a:srgbClr val="FF0000"/>
                </a:solidFill>
                <a:latin typeface="+mj-ea"/>
                <a:ea typeface="+mj-ea"/>
              </a:rPr>
              <a:t>日（令和 ３年１０月１日予定）以降</a:t>
            </a:r>
            <a:r>
              <a:rPr lang="ja-JP" altLang="en-US" sz="1100" dirty="0">
                <a:latin typeface="+mj-ea"/>
                <a:ea typeface="+mj-ea"/>
              </a:rPr>
              <a:t>に事業場内最低賃金を</a:t>
            </a:r>
            <a:r>
              <a:rPr lang="ja-JP" altLang="en-US" sz="1100" dirty="0" smtClean="0">
                <a:latin typeface="+mj-ea"/>
                <a:ea typeface="+mj-ea"/>
              </a:rPr>
              <a:t>引き上げる場合は、改定後の地域別最低賃金額まで義務的に引き上げたうえで、さらに３０円の引上げが必要となります。</a:t>
            </a:r>
            <a:endParaRPr lang="en-US" altLang="ja-JP" sz="1050" dirty="0"/>
          </a:p>
        </p:txBody>
      </p:sp>
      <p:sp>
        <p:nvSpPr>
          <p:cNvPr id="81" name="右矢印 80"/>
          <p:cNvSpPr/>
          <p:nvPr/>
        </p:nvSpPr>
        <p:spPr>
          <a:xfrm>
            <a:off x="3168172" y="6762467"/>
            <a:ext cx="282284" cy="533965"/>
          </a:xfrm>
          <a:prstGeom prst="rightArrow">
            <a:avLst/>
          </a:prstGeom>
          <a:solidFill>
            <a:srgbClr val="FEF6F0"/>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sz="800" dirty="0">
              <a:solidFill>
                <a:schemeClr val="tx1"/>
              </a:solidFill>
            </a:endParaRPr>
          </a:p>
        </p:txBody>
      </p:sp>
    </p:spTree>
    <p:extLst>
      <p:ext uri="{BB962C8B-B14F-4D97-AF65-F5344CB8AC3E}">
        <p14:creationId xmlns:p14="http://schemas.microsoft.com/office/powerpoint/2010/main" val="166955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7840</TotalTime>
  <Words>648</Words>
  <Application>Microsoft Office PowerPoint</Application>
  <PresentationFormat>A4 210 x 297 mm</PresentationFormat>
  <Paragraphs>184</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yoshimura.kimiko</cp:lastModifiedBy>
  <cp:revision>599</cp:revision>
  <cp:lastPrinted>2021-08-27T07:33:50Z</cp:lastPrinted>
  <dcterms:created xsi:type="dcterms:W3CDTF">2016-03-25T01:26:56Z</dcterms:created>
  <dcterms:modified xsi:type="dcterms:W3CDTF">2021-08-27T07:35:28Z</dcterms:modified>
</cp:coreProperties>
</file>