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67" r:id="rId5"/>
  </p:sldIdLst>
  <p:sldSz cx="7561263" cy="10693400"/>
  <p:notesSz cx="6807200" cy="9939338"/>
  <p:defaultTextStyle>
    <a:defPPr>
      <a:defRPr lang="ja-JP"/>
    </a:defPPr>
    <a:lvl1pPr marL="0" algn="l" defTabSz="914110" rtl="0" eaLnBrk="1" latinLnBrk="0" hangingPunct="1">
      <a:defRPr kumimoji="1" sz="1900" kern="1200">
        <a:solidFill>
          <a:schemeClr val="tx1"/>
        </a:solidFill>
        <a:latin typeface="+mn-lt"/>
        <a:ea typeface="+mn-ea"/>
        <a:cs typeface="+mn-cs"/>
      </a:defRPr>
    </a:lvl1pPr>
    <a:lvl2pPr marL="457054" algn="l" defTabSz="914110" rtl="0" eaLnBrk="1" latinLnBrk="0" hangingPunct="1">
      <a:defRPr kumimoji="1" sz="1900" kern="1200">
        <a:solidFill>
          <a:schemeClr val="tx1"/>
        </a:solidFill>
        <a:latin typeface="+mn-lt"/>
        <a:ea typeface="+mn-ea"/>
        <a:cs typeface="+mn-cs"/>
      </a:defRPr>
    </a:lvl2pPr>
    <a:lvl3pPr marL="914110" algn="l" defTabSz="914110" rtl="0" eaLnBrk="1" latinLnBrk="0" hangingPunct="1">
      <a:defRPr kumimoji="1" sz="1900" kern="1200">
        <a:solidFill>
          <a:schemeClr val="tx1"/>
        </a:solidFill>
        <a:latin typeface="+mn-lt"/>
        <a:ea typeface="+mn-ea"/>
        <a:cs typeface="+mn-cs"/>
      </a:defRPr>
    </a:lvl3pPr>
    <a:lvl4pPr marL="1371165" algn="l" defTabSz="914110" rtl="0" eaLnBrk="1" latinLnBrk="0" hangingPunct="1">
      <a:defRPr kumimoji="1" sz="1900" kern="1200">
        <a:solidFill>
          <a:schemeClr val="tx1"/>
        </a:solidFill>
        <a:latin typeface="+mn-lt"/>
        <a:ea typeface="+mn-ea"/>
        <a:cs typeface="+mn-cs"/>
      </a:defRPr>
    </a:lvl4pPr>
    <a:lvl5pPr marL="1828220" algn="l" defTabSz="914110" rtl="0" eaLnBrk="1" latinLnBrk="0" hangingPunct="1">
      <a:defRPr kumimoji="1" sz="1900" kern="1200">
        <a:solidFill>
          <a:schemeClr val="tx1"/>
        </a:solidFill>
        <a:latin typeface="+mn-lt"/>
        <a:ea typeface="+mn-ea"/>
        <a:cs typeface="+mn-cs"/>
      </a:defRPr>
    </a:lvl5pPr>
    <a:lvl6pPr marL="2285273" algn="l" defTabSz="914110" rtl="0" eaLnBrk="1" latinLnBrk="0" hangingPunct="1">
      <a:defRPr kumimoji="1" sz="1900" kern="1200">
        <a:solidFill>
          <a:schemeClr val="tx1"/>
        </a:solidFill>
        <a:latin typeface="+mn-lt"/>
        <a:ea typeface="+mn-ea"/>
        <a:cs typeface="+mn-cs"/>
      </a:defRPr>
    </a:lvl6pPr>
    <a:lvl7pPr marL="2742330" algn="l" defTabSz="914110" rtl="0" eaLnBrk="1" latinLnBrk="0" hangingPunct="1">
      <a:defRPr kumimoji="1" sz="1900" kern="1200">
        <a:solidFill>
          <a:schemeClr val="tx1"/>
        </a:solidFill>
        <a:latin typeface="+mn-lt"/>
        <a:ea typeface="+mn-ea"/>
        <a:cs typeface="+mn-cs"/>
      </a:defRPr>
    </a:lvl7pPr>
    <a:lvl8pPr marL="3199384" algn="l" defTabSz="914110" rtl="0" eaLnBrk="1" latinLnBrk="0" hangingPunct="1">
      <a:defRPr kumimoji="1" sz="1900" kern="1200">
        <a:solidFill>
          <a:schemeClr val="tx1"/>
        </a:solidFill>
        <a:latin typeface="+mn-lt"/>
        <a:ea typeface="+mn-ea"/>
        <a:cs typeface="+mn-cs"/>
      </a:defRPr>
    </a:lvl8pPr>
    <a:lvl9pPr marL="3656439" algn="l" defTabSz="914110"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368">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CC0000"/>
    <a:srgbClr val="FFFFCC"/>
    <a:srgbClr val="FF3300"/>
    <a:srgbClr val="FF6600"/>
    <a:srgbClr val="FFFF7D"/>
    <a:srgbClr val="000000"/>
    <a:srgbClr val="9A3F22"/>
    <a:srgbClr val="0066CC"/>
    <a:srgbClr val="AA16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499" autoAdjust="0"/>
    <p:restoredTop sz="94722" autoAdjust="0"/>
  </p:normalViewPr>
  <p:slideViewPr>
    <p:cSldViewPr>
      <p:cViewPr>
        <p:scale>
          <a:sx n="100" d="100"/>
          <a:sy n="100" d="100"/>
        </p:scale>
        <p:origin x="-1518" y="1674"/>
      </p:cViewPr>
      <p:guideLst>
        <p:guide orient="horz" pos="3368"/>
        <p:guide pos="238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0"/>
            <a:ext cx="2950263"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55351" y="0"/>
            <a:ext cx="2950263" cy="496888"/>
          </a:xfrm>
          <a:prstGeom prst="rect">
            <a:avLst/>
          </a:prstGeom>
        </p:spPr>
        <p:txBody>
          <a:bodyPr vert="horz" lIns="91440" tIns="45720" rIns="91440" bIns="45720" rtlCol="0"/>
          <a:lstStyle>
            <a:lvl1pPr algn="r">
              <a:defRPr sz="1200"/>
            </a:lvl1pPr>
          </a:lstStyle>
          <a:p>
            <a:fld id="{40F6FFEA-92E1-4452-A5E1-597119CB7913}" type="datetimeFigureOut">
              <a:rPr kumimoji="1" lang="ja-JP" altLang="en-US" smtClean="0"/>
              <a:pPr/>
              <a:t>2020/9/1</a:t>
            </a:fld>
            <a:endParaRPr kumimoji="1" lang="ja-JP" altLang="en-US"/>
          </a:p>
        </p:txBody>
      </p:sp>
      <p:sp>
        <p:nvSpPr>
          <p:cNvPr id="4" name="スライド イメージ プレースホルダ 3"/>
          <p:cNvSpPr>
            <a:spLocks noGrp="1" noRot="1" noChangeAspect="1"/>
          </p:cNvSpPr>
          <p:nvPr>
            <p:ph type="sldImg" idx="2"/>
          </p:nvPr>
        </p:nvSpPr>
        <p:spPr>
          <a:xfrm>
            <a:off x="2087563" y="746125"/>
            <a:ext cx="2633662"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1200" y="4721225"/>
            <a:ext cx="5444806" cy="447198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2" y="9440868"/>
            <a:ext cx="2950263"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351" y="9440868"/>
            <a:ext cx="2950263" cy="496887"/>
          </a:xfrm>
          <a:prstGeom prst="rect">
            <a:avLst/>
          </a:prstGeom>
        </p:spPr>
        <p:txBody>
          <a:bodyPr vert="horz" lIns="91440" tIns="45720" rIns="91440" bIns="45720" rtlCol="0" anchor="b"/>
          <a:lstStyle>
            <a:lvl1pPr algn="r">
              <a:defRPr sz="1200"/>
            </a:lvl1pPr>
          </a:lstStyle>
          <a:p>
            <a:fld id="{263311C3-3B21-4EAE-8D73-F8F3E2579B42}" type="slidenum">
              <a:rPr kumimoji="1" lang="ja-JP" altLang="en-US" smtClean="0"/>
              <a:pPr/>
              <a:t>‹#›</a:t>
            </a:fld>
            <a:endParaRPr kumimoji="1" lang="ja-JP" altLang="en-US"/>
          </a:p>
        </p:txBody>
      </p:sp>
    </p:spTree>
    <p:extLst>
      <p:ext uri="{BB962C8B-B14F-4D97-AF65-F5344CB8AC3E}">
        <p14:creationId xmlns:p14="http://schemas.microsoft.com/office/powerpoint/2010/main" val="202403600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5" y="3321893"/>
            <a:ext cx="6427074" cy="2292150"/>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134190" y="6059597"/>
            <a:ext cx="5292884" cy="2732758"/>
          </a:xfrm>
        </p:spPr>
        <p:txBody>
          <a:bodyPr/>
          <a:lstStyle>
            <a:lvl1pPr marL="0" indent="0" algn="ctr">
              <a:buNone/>
              <a:defRPr>
                <a:solidFill>
                  <a:schemeClr val="tx1">
                    <a:tint val="75000"/>
                  </a:schemeClr>
                </a:solidFill>
              </a:defRPr>
            </a:lvl1pPr>
            <a:lvl2pPr marL="457054" indent="0" algn="ctr">
              <a:buNone/>
              <a:defRPr>
                <a:solidFill>
                  <a:schemeClr val="tx1">
                    <a:tint val="75000"/>
                  </a:schemeClr>
                </a:solidFill>
              </a:defRPr>
            </a:lvl2pPr>
            <a:lvl3pPr marL="914110" indent="0" algn="ctr">
              <a:buNone/>
              <a:defRPr>
                <a:solidFill>
                  <a:schemeClr val="tx1">
                    <a:tint val="75000"/>
                  </a:schemeClr>
                </a:solidFill>
              </a:defRPr>
            </a:lvl3pPr>
            <a:lvl4pPr marL="1371165" indent="0" algn="ctr">
              <a:buNone/>
              <a:defRPr>
                <a:solidFill>
                  <a:schemeClr val="tx1">
                    <a:tint val="75000"/>
                  </a:schemeClr>
                </a:solidFill>
              </a:defRPr>
            </a:lvl4pPr>
            <a:lvl5pPr marL="1828220" indent="0" algn="ctr">
              <a:buNone/>
              <a:defRPr>
                <a:solidFill>
                  <a:schemeClr val="tx1">
                    <a:tint val="75000"/>
                  </a:schemeClr>
                </a:solidFill>
              </a:defRPr>
            </a:lvl5pPr>
            <a:lvl6pPr marL="2285273" indent="0" algn="ctr">
              <a:buNone/>
              <a:defRPr>
                <a:solidFill>
                  <a:schemeClr val="tx1">
                    <a:tint val="75000"/>
                  </a:schemeClr>
                </a:solidFill>
              </a:defRPr>
            </a:lvl6pPr>
            <a:lvl7pPr marL="2742330" indent="0" algn="ctr">
              <a:buNone/>
              <a:defRPr>
                <a:solidFill>
                  <a:schemeClr val="tx1">
                    <a:tint val="75000"/>
                  </a:schemeClr>
                </a:solidFill>
              </a:defRPr>
            </a:lvl7pPr>
            <a:lvl8pPr marL="3199384" indent="0" algn="ctr">
              <a:buNone/>
              <a:defRPr>
                <a:solidFill>
                  <a:schemeClr val="tx1">
                    <a:tint val="75000"/>
                  </a:schemeClr>
                </a:solidFill>
              </a:defRPr>
            </a:lvl8pPr>
            <a:lvl9pPr marL="3656439"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651AA9FE-51CA-4B30-A7E3-C0CE6AC83EF4}" type="datetime1">
              <a:rPr kumimoji="1" lang="ja-JP" altLang="en-US" smtClean="0"/>
              <a:pPr/>
              <a:t>2020/9/1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AD664FF-7541-4305-9515-D4DBF1418C11}"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B92D091-947D-456D-A6B7-BF1CB4D51A41}" type="datetime1">
              <a:rPr kumimoji="1" lang="ja-JP" altLang="en-US" smtClean="0"/>
              <a:pPr/>
              <a:t>2020/9/1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AD664FF-7541-4305-9515-D4DBF1418C11}"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111436" y="571805"/>
            <a:ext cx="1275964" cy="12163743"/>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283556" y="571805"/>
            <a:ext cx="3701869" cy="12163743"/>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9E486BB-B695-48E7-9431-31328DEF263D}" type="datetime1">
              <a:rPr kumimoji="1" lang="ja-JP" altLang="en-US" smtClean="0"/>
              <a:pPr/>
              <a:t>2020/9/1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AD664FF-7541-4305-9515-D4DBF1418C11}"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6B73577-996C-4960-9106-DFD0F6F4F398}" type="datetime1">
              <a:rPr kumimoji="1" lang="ja-JP" altLang="en-US" smtClean="0"/>
              <a:pPr/>
              <a:t>2020/9/1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AD664FF-7541-4305-9515-D4DBF1418C11}"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288" y="6871500"/>
            <a:ext cx="6427074" cy="2123828"/>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97288" y="4532323"/>
            <a:ext cx="6427074" cy="2339180"/>
          </a:xfrm>
        </p:spPr>
        <p:txBody>
          <a:bodyPr anchor="b"/>
          <a:lstStyle>
            <a:lvl1pPr marL="0" indent="0">
              <a:buNone/>
              <a:defRPr sz="2000">
                <a:solidFill>
                  <a:schemeClr val="tx1">
                    <a:tint val="75000"/>
                  </a:schemeClr>
                </a:solidFill>
              </a:defRPr>
            </a:lvl1pPr>
            <a:lvl2pPr marL="457054" indent="0">
              <a:buNone/>
              <a:defRPr sz="1900">
                <a:solidFill>
                  <a:schemeClr val="tx1">
                    <a:tint val="75000"/>
                  </a:schemeClr>
                </a:solidFill>
              </a:defRPr>
            </a:lvl2pPr>
            <a:lvl3pPr marL="914110" indent="0">
              <a:buNone/>
              <a:defRPr sz="1600">
                <a:solidFill>
                  <a:schemeClr val="tx1">
                    <a:tint val="75000"/>
                  </a:schemeClr>
                </a:solidFill>
              </a:defRPr>
            </a:lvl3pPr>
            <a:lvl4pPr marL="1371165" indent="0">
              <a:buNone/>
              <a:defRPr sz="1400">
                <a:solidFill>
                  <a:schemeClr val="tx1">
                    <a:tint val="75000"/>
                  </a:schemeClr>
                </a:solidFill>
              </a:defRPr>
            </a:lvl4pPr>
            <a:lvl5pPr marL="1828220" indent="0">
              <a:buNone/>
              <a:defRPr sz="1400">
                <a:solidFill>
                  <a:schemeClr val="tx1">
                    <a:tint val="75000"/>
                  </a:schemeClr>
                </a:solidFill>
              </a:defRPr>
            </a:lvl5pPr>
            <a:lvl6pPr marL="2285273" indent="0">
              <a:buNone/>
              <a:defRPr sz="1400">
                <a:solidFill>
                  <a:schemeClr val="tx1">
                    <a:tint val="75000"/>
                  </a:schemeClr>
                </a:solidFill>
              </a:defRPr>
            </a:lvl6pPr>
            <a:lvl7pPr marL="2742330" indent="0">
              <a:buNone/>
              <a:defRPr sz="1400">
                <a:solidFill>
                  <a:schemeClr val="tx1">
                    <a:tint val="75000"/>
                  </a:schemeClr>
                </a:solidFill>
              </a:defRPr>
            </a:lvl7pPr>
            <a:lvl8pPr marL="3199384" indent="0">
              <a:buNone/>
              <a:defRPr sz="1400">
                <a:solidFill>
                  <a:schemeClr val="tx1">
                    <a:tint val="75000"/>
                  </a:schemeClr>
                </a:solidFill>
              </a:defRPr>
            </a:lvl8pPr>
            <a:lvl9pPr marL="3656439"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757AC12A-E8B4-4A44-BFB0-E91C0485F0B9}" type="datetime1">
              <a:rPr kumimoji="1" lang="ja-JP" altLang="en-US" smtClean="0"/>
              <a:pPr/>
              <a:t>2020/9/1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AD664FF-7541-4305-9515-D4DBF1418C11}"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283551" y="3326838"/>
            <a:ext cx="2488916" cy="9408708"/>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2898490" y="3326838"/>
            <a:ext cx="2488916" cy="9408708"/>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A56B81E4-3CA3-4756-8A0E-74DD5CFCFD2C}" type="datetime1">
              <a:rPr kumimoji="1" lang="ja-JP" altLang="en-US" smtClean="0"/>
              <a:pPr/>
              <a:t>2020/9/1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8AD664FF-7541-4305-9515-D4DBF1418C11}"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3" y="428238"/>
            <a:ext cx="6805137" cy="1782233"/>
          </a:xfrm>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78071" y="2393646"/>
            <a:ext cx="3340871" cy="997555"/>
          </a:xfrm>
        </p:spPr>
        <p:txBody>
          <a:bodyPr anchor="b"/>
          <a:lstStyle>
            <a:lvl1pPr marL="0" indent="0">
              <a:buNone/>
              <a:defRPr sz="2400" b="1"/>
            </a:lvl1pPr>
            <a:lvl2pPr marL="457054" indent="0">
              <a:buNone/>
              <a:defRPr sz="2000" b="1"/>
            </a:lvl2pPr>
            <a:lvl3pPr marL="914110" indent="0">
              <a:buNone/>
              <a:defRPr sz="1900" b="1"/>
            </a:lvl3pPr>
            <a:lvl4pPr marL="1371165" indent="0">
              <a:buNone/>
              <a:defRPr sz="1600" b="1"/>
            </a:lvl4pPr>
            <a:lvl5pPr marL="1828220" indent="0">
              <a:buNone/>
              <a:defRPr sz="1600" b="1"/>
            </a:lvl5pPr>
            <a:lvl6pPr marL="2285273" indent="0">
              <a:buNone/>
              <a:defRPr sz="1600" b="1"/>
            </a:lvl6pPr>
            <a:lvl7pPr marL="2742330" indent="0">
              <a:buNone/>
              <a:defRPr sz="1600" b="1"/>
            </a:lvl7pPr>
            <a:lvl8pPr marL="3199384" indent="0">
              <a:buNone/>
              <a:defRPr sz="1600" b="1"/>
            </a:lvl8pPr>
            <a:lvl9pPr marL="3656439"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78071" y="3391199"/>
            <a:ext cx="3340871" cy="6161083"/>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841024" y="2393646"/>
            <a:ext cx="3342183" cy="997555"/>
          </a:xfrm>
        </p:spPr>
        <p:txBody>
          <a:bodyPr anchor="b"/>
          <a:lstStyle>
            <a:lvl1pPr marL="0" indent="0">
              <a:buNone/>
              <a:defRPr sz="2400" b="1"/>
            </a:lvl1pPr>
            <a:lvl2pPr marL="457054" indent="0">
              <a:buNone/>
              <a:defRPr sz="2000" b="1"/>
            </a:lvl2pPr>
            <a:lvl3pPr marL="914110" indent="0">
              <a:buNone/>
              <a:defRPr sz="1900" b="1"/>
            </a:lvl3pPr>
            <a:lvl4pPr marL="1371165" indent="0">
              <a:buNone/>
              <a:defRPr sz="1600" b="1"/>
            </a:lvl4pPr>
            <a:lvl5pPr marL="1828220" indent="0">
              <a:buNone/>
              <a:defRPr sz="1600" b="1"/>
            </a:lvl5pPr>
            <a:lvl6pPr marL="2285273" indent="0">
              <a:buNone/>
              <a:defRPr sz="1600" b="1"/>
            </a:lvl6pPr>
            <a:lvl7pPr marL="2742330" indent="0">
              <a:buNone/>
              <a:defRPr sz="1600" b="1"/>
            </a:lvl7pPr>
            <a:lvl8pPr marL="3199384" indent="0">
              <a:buNone/>
              <a:defRPr sz="1600" b="1"/>
            </a:lvl8pPr>
            <a:lvl9pPr marL="3656439"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841024" y="3391199"/>
            <a:ext cx="3342183" cy="6161083"/>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396E3C76-6682-4563-967A-303A14272BDD}" type="datetime1">
              <a:rPr kumimoji="1" lang="ja-JP" altLang="en-US" smtClean="0"/>
              <a:pPr/>
              <a:t>2020/9/1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8AD664FF-7541-4305-9515-D4DBF1418C11}"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8E14DC2A-DC44-4BA4-8A6D-5E564992C0CA}" type="datetime1">
              <a:rPr kumimoji="1" lang="ja-JP" altLang="en-US" smtClean="0"/>
              <a:pPr/>
              <a:t>2020/9/1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8AD664FF-7541-4305-9515-D4DBF1418C11}"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EFA005B-33CB-4824-A81E-3ACBB424CB08}" type="datetime1">
              <a:rPr kumimoji="1" lang="ja-JP" altLang="en-US" smtClean="0"/>
              <a:pPr/>
              <a:t>2020/9/1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8AD664FF-7541-4305-9515-D4DBF1418C11}"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9" y="425760"/>
            <a:ext cx="2487604" cy="1811937"/>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956251" y="425763"/>
            <a:ext cx="4226957" cy="912652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78069" y="2237697"/>
            <a:ext cx="2487604" cy="7314584"/>
          </a:xfrm>
        </p:spPr>
        <p:txBody>
          <a:bodyPr/>
          <a:lstStyle>
            <a:lvl1pPr marL="0" indent="0">
              <a:buNone/>
              <a:defRPr sz="1400"/>
            </a:lvl1pPr>
            <a:lvl2pPr marL="457054" indent="0">
              <a:buNone/>
              <a:defRPr sz="1200"/>
            </a:lvl2pPr>
            <a:lvl3pPr marL="914110" indent="0">
              <a:buNone/>
              <a:defRPr sz="1000"/>
            </a:lvl3pPr>
            <a:lvl4pPr marL="1371165" indent="0">
              <a:buNone/>
              <a:defRPr sz="900"/>
            </a:lvl4pPr>
            <a:lvl5pPr marL="1828220" indent="0">
              <a:buNone/>
              <a:defRPr sz="900"/>
            </a:lvl5pPr>
            <a:lvl6pPr marL="2285273" indent="0">
              <a:buNone/>
              <a:defRPr sz="900"/>
            </a:lvl6pPr>
            <a:lvl7pPr marL="2742330" indent="0">
              <a:buNone/>
              <a:defRPr sz="900"/>
            </a:lvl7pPr>
            <a:lvl8pPr marL="3199384" indent="0">
              <a:buNone/>
              <a:defRPr sz="900"/>
            </a:lvl8pPr>
            <a:lvl9pPr marL="3656439"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F1BF9278-6C64-4B16-BB39-1EC95DAA2457}" type="datetime1">
              <a:rPr kumimoji="1" lang="ja-JP" altLang="en-US" smtClean="0"/>
              <a:pPr/>
              <a:t>2020/9/1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8AD664FF-7541-4305-9515-D4DBF1418C11}"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060" y="7485386"/>
            <a:ext cx="4536758" cy="883692"/>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482060" y="955475"/>
            <a:ext cx="4536758" cy="6416040"/>
          </a:xfrm>
        </p:spPr>
        <p:txBody>
          <a:bodyPr/>
          <a:lstStyle>
            <a:lvl1pPr marL="0" indent="0">
              <a:buNone/>
              <a:defRPr sz="3200"/>
            </a:lvl1pPr>
            <a:lvl2pPr marL="457054" indent="0">
              <a:buNone/>
              <a:defRPr sz="2800"/>
            </a:lvl2pPr>
            <a:lvl3pPr marL="914110" indent="0">
              <a:buNone/>
              <a:defRPr sz="2400"/>
            </a:lvl3pPr>
            <a:lvl4pPr marL="1371165" indent="0">
              <a:buNone/>
              <a:defRPr sz="2000"/>
            </a:lvl4pPr>
            <a:lvl5pPr marL="1828220" indent="0">
              <a:buNone/>
              <a:defRPr sz="2000"/>
            </a:lvl5pPr>
            <a:lvl6pPr marL="2285273" indent="0">
              <a:buNone/>
              <a:defRPr sz="2000"/>
            </a:lvl6pPr>
            <a:lvl7pPr marL="2742330" indent="0">
              <a:buNone/>
              <a:defRPr sz="2000"/>
            </a:lvl7pPr>
            <a:lvl8pPr marL="3199384" indent="0">
              <a:buNone/>
              <a:defRPr sz="2000"/>
            </a:lvl8pPr>
            <a:lvl9pPr marL="3656439" indent="0">
              <a:buNone/>
              <a:defRPr sz="2000"/>
            </a:lvl9pPr>
          </a:lstStyle>
          <a:p>
            <a:endParaRPr kumimoji="1" lang="ja-JP" altLang="en-US"/>
          </a:p>
        </p:txBody>
      </p:sp>
      <p:sp>
        <p:nvSpPr>
          <p:cNvPr id="4" name="テキスト プレースホルダ 3"/>
          <p:cNvSpPr>
            <a:spLocks noGrp="1"/>
          </p:cNvSpPr>
          <p:nvPr>
            <p:ph type="body" sz="half" idx="2"/>
          </p:nvPr>
        </p:nvSpPr>
        <p:spPr>
          <a:xfrm>
            <a:off x="1482060" y="8369078"/>
            <a:ext cx="4536758" cy="1254988"/>
          </a:xfrm>
        </p:spPr>
        <p:txBody>
          <a:bodyPr/>
          <a:lstStyle>
            <a:lvl1pPr marL="0" indent="0">
              <a:buNone/>
              <a:defRPr sz="1400"/>
            </a:lvl1pPr>
            <a:lvl2pPr marL="457054" indent="0">
              <a:buNone/>
              <a:defRPr sz="1200"/>
            </a:lvl2pPr>
            <a:lvl3pPr marL="914110" indent="0">
              <a:buNone/>
              <a:defRPr sz="1000"/>
            </a:lvl3pPr>
            <a:lvl4pPr marL="1371165" indent="0">
              <a:buNone/>
              <a:defRPr sz="900"/>
            </a:lvl4pPr>
            <a:lvl5pPr marL="1828220" indent="0">
              <a:buNone/>
              <a:defRPr sz="900"/>
            </a:lvl5pPr>
            <a:lvl6pPr marL="2285273" indent="0">
              <a:buNone/>
              <a:defRPr sz="900"/>
            </a:lvl6pPr>
            <a:lvl7pPr marL="2742330" indent="0">
              <a:buNone/>
              <a:defRPr sz="900"/>
            </a:lvl7pPr>
            <a:lvl8pPr marL="3199384" indent="0">
              <a:buNone/>
              <a:defRPr sz="900"/>
            </a:lvl8pPr>
            <a:lvl9pPr marL="3656439"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BD50E610-0337-4B1F-A603-B5D5C97A94AA}" type="datetime1">
              <a:rPr kumimoji="1" lang="ja-JP" altLang="en-US" smtClean="0"/>
              <a:pPr/>
              <a:t>2020/9/1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8AD664FF-7541-4305-9515-D4DBF1418C11}"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78063" y="428238"/>
            <a:ext cx="6805137" cy="1782233"/>
          </a:xfrm>
          <a:prstGeom prst="rect">
            <a:avLst/>
          </a:prstGeom>
        </p:spPr>
        <p:txBody>
          <a:bodyPr vert="horz" lIns="91410" tIns="45707" rIns="91410" bIns="45707"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78063" y="2495135"/>
            <a:ext cx="6805137" cy="7057149"/>
          </a:xfrm>
          <a:prstGeom prst="rect">
            <a:avLst/>
          </a:prstGeom>
        </p:spPr>
        <p:txBody>
          <a:bodyPr vert="horz" lIns="91410" tIns="45707" rIns="91410" bIns="45707"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78063" y="9911204"/>
            <a:ext cx="1764295" cy="569324"/>
          </a:xfrm>
          <a:prstGeom prst="rect">
            <a:avLst/>
          </a:prstGeom>
        </p:spPr>
        <p:txBody>
          <a:bodyPr vert="horz" lIns="91410" tIns="45707" rIns="91410" bIns="45707" rtlCol="0" anchor="ctr"/>
          <a:lstStyle>
            <a:lvl1pPr algn="l">
              <a:defRPr sz="1200">
                <a:solidFill>
                  <a:schemeClr val="tx1">
                    <a:tint val="75000"/>
                  </a:schemeClr>
                </a:solidFill>
              </a:defRPr>
            </a:lvl1pPr>
          </a:lstStyle>
          <a:p>
            <a:fld id="{E4931E70-8599-4C42-AE42-3C4608BA9A7E}" type="datetime1">
              <a:rPr kumimoji="1" lang="ja-JP" altLang="en-US" smtClean="0"/>
              <a:pPr/>
              <a:t>2020/9/1</a:t>
            </a:fld>
            <a:endParaRPr kumimoji="1" lang="ja-JP" altLang="en-US"/>
          </a:p>
        </p:txBody>
      </p:sp>
      <p:sp>
        <p:nvSpPr>
          <p:cNvPr id="5" name="フッター プレースホルダ 4"/>
          <p:cNvSpPr>
            <a:spLocks noGrp="1"/>
          </p:cNvSpPr>
          <p:nvPr>
            <p:ph type="ftr" sz="quarter" idx="3"/>
          </p:nvPr>
        </p:nvSpPr>
        <p:spPr>
          <a:xfrm>
            <a:off x="2583432" y="9911204"/>
            <a:ext cx="2394400" cy="569324"/>
          </a:xfrm>
          <a:prstGeom prst="rect">
            <a:avLst/>
          </a:prstGeom>
        </p:spPr>
        <p:txBody>
          <a:bodyPr vert="horz" lIns="91410" tIns="45707" rIns="91410" bIns="45707"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5418905" y="9911204"/>
            <a:ext cx="1764295" cy="569324"/>
          </a:xfrm>
          <a:prstGeom prst="rect">
            <a:avLst/>
          </a:prstGeom>
        </p:spPr>
        <p:txBody>
          <a:bodyPr vert="horz" lIns="91410" tIns="45707" rIns="91410" bIns="45707" rtlCol="0" anchor="ctr"/>
          <a:lstStyle>
            <a:lvl1pPr algn="r">
              <a:defRPr sz="1200">
                <a:solidFill>
                  <a:schemeClr val="tx1">
                    <a:tint val="75000"/>
                  </a:schemeClr>
                </a:solidFill>
              </a:defRPr>
            </a:lvl1pPr>
          </a:lstStyle>
          <a:p>
            <a:fld id="{8AD664FF-7541-4305-9515-D4DBF1418C11}"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110" rtl="0" eaLnBrk="1" latinLnBrk="0" hangingPunct="1">
        <a:spcBef>
          <a:spcPct val="0"/>
        </a:spcBef>
        <a:buNone/>
        <a:defRPr kumimoji="1" sz="4400" kern="1200">
          <a:solidFill>
            <a:schemeClr val="tx1"/>
          </a:solidFill>
          <a:latin typeface="+mj-lt"/>
          <a:ea typeface="+mj-ea"/>
          <a:cs typeface="+mj-cs"/>
        </a:defRPr>
      </a:lvl1pPr>
    </p:titleStyle>
    <p:bodyStyle>
      <a:lvl1pPr marL="342791" indent="-342791" algn="l" defTabSz="91411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714" indent="-285659" algn="l" defTabSz="91411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637" indent="-228527" algn="l" defTabSz="91411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599693" indent="-228527" algn="l" defTabSz="91411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6746" indent="-228527" algn="l" defTabSz="91411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3802" indent="-228527" algn="l" defTabSz="91411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857" indent="-228527" algn="l" defTabSz="91411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7912" indent="-228527" algn="l" defTabSz="91411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4967" indent="-228527" algn="l" defTabSz="91411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110" rtl="0" eaLnBrk="1" latinLnBrk="0" hangingPunct="1">
        <a:defRPr kumimoji="1" sz="1900" kern="1200">
          <a:solidFill>
            <a:schemeClr val="tx1"/>
          </a:solidFill>
          <a:latin typeface="+mn-lt"/>
          <a:ea typeface="+mn-ea"/>
          <a:cs typeface="+mn-cs"/>
        </a:defRPr>
      </a:lvl1pPr>
      <a:lvl2pPr marL="457054" algn="l" defTabSz="914110" rtl="0" eaLnBrk="1" latinLnBrk="0" hangingPunct="1">
        <a:defRPr kumimoji="1" sz="1900" kern="1200">
          <a:solidFill>
            <a:schemeClr val="tx1"/>
          </a:solidFill>
          <a:latin typeface="+mn-lt"/>
          <a:ea typeface="+mn-ea"/>
          <a:cs typeface="+mn-cs"/>
        </a:defRPr>
      </a:lvl2pPr>
      <a:lvl3pPr marL="914110" algn="l" defTabSz="914110" rtl="0" eaLnBrk="1" latinLnBrk="0" hangingPunct="1">
        <a:defRPr kumimoji="1" sz="1900" kern="1200">
          <a:solidFill>
            <a:schemeClr val="tx1"/>
          </a:solidFill>
          <a:latin typeface="+mn-lt"/>
          <a:ea typeface="+mn-ea"/>
          <a:cs typeface="+mn-cs"/>
        </a:defRPr>
      </a:lvl3pPr>
      <a:lvl4pPr marL="1371165" algn="l" defTabSz="914110" rtl="0" eaLnBrk="1" latinLnBrk="0" hangingPunct="1">
        <a:defRPr kumimoji="1" sz="1900" kern="1200">
          <a:solidFill>
            <a:schemeClr val="tx1"/>
          </a:solidFill>
          <a:latin typeface="+mn-lt"/>
          <a:ea typeface="+mn-ea"/>
          <a:cs typeface="+mn-cs"/>
        </a:defRPr>
      </a:lvl4pPr>
      <a:lvl5pPr marL="1828220" algn="l" defTabSz="914110" rtl="0" eaLnBrk="1" latinLnBrk="0" hangingPunct="1">
        <a:defRPr kumimoji="1" sz="1900" kern="1200">
          <a:solidFill>
            <a:schemeClr val="tx1"/>
          </a:solidFill>
          <a:latin typeface="+mn-lt"/>
          <a:ea typeface="+mn-ea"/>
          <a:cs typeface="+mn-cs"/>
        </a:defRPr>
      </a:lvl5pPr>
      <a:lvl6pPr marL="2285273" algn="l" defTabSz="914110" rtl="0" eaLnBrk="1" latinLnBrk="0" hangingPunct="1">
        <a:defRPr kumimoji="1" sz="1900" kern="1200">
          <a:solidFill>
            <a:schemeClr val="tx1"/>
          </a:solidFill>
          <a:latin typeface="+mn-lt"/>
          <a:ea typeface="+mn-ea"/>
          <a:cs typeface="+mn-cs"/>
        </a:defRPr>
      </a:lvl6pPr>
      <a:lvl7pPr marL="2742330" algn="l" defTabSz="914110" rtl="0" eaLnBrk="1" latinLnBrk="0" hangingPunct="1">
        <a:defRPr kumimoji="1" sz="1900" kern="1200">
          <a:solidFill>
            <a:schemeClr val="tx1"/>
          </a:solidFill>
          <a:latin typeface="+mn-lt"/>
          <a:ea typeface="+mn-ea"/>
          <a:cs typeface="+mn-cs"/>
        </a:defRPr>
      </a:lvl7pPr>
      <a:lvl8pPr marL="3199384" algn="l" defTabSz="914110" rtl="0" eaLnBrk="1" latinLnBrk="0" hangingPunct="1">
        <a:defRPr kumimoji="1" sz="1900" kern="1200">
          <a:solidFill>
            <a:schemeClr val="tx1"/>
          </a:solidFill>
          <a:latin typeface="+mn-lt"/>
          <a:ea typeface="+mn-ea"/>
          <a:cs typeface="+mn-cs"/>
        </a:defRPr>
      </a:lvl8pPr>
      <a:lvl9pPr marL="3656439" algn="l" defTabSz="914110"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hyperlink" Target="https://www.mhlw.go.jp/stf/seisakunitsuite/bunya/koyou_roudou/koyou/kyufukin/pageL07.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
          <p:cNvSpPr/>
          <p:nvPr/>
        </p:nvSpPr>
        <p:spPr>
          <a:xfrm>
            <a:off x="252239" y="578547"/>
            <a:ext cx="7147405" cy="828034"/>
          </a:xfrm>
          <a:prstGeom prst="roundRect">
            <a:avLst/>
          </a:prstGeom>
          <a:solidFill>
            <a:srgbClr val="FFFFCC"/>
          </a:solidFill>
          <a:ln w="12700">
            <a:solidFill>
              <a:srgbClr val="00206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59" name="テキスト ボックス 58"/>
          <p:cNvSpPr txBox="1"/>
          <p:nvPr/>
        </p:nvSpPr>
        <p:spPr>
          <a:xfrm>
            <a:off x="252239" y="663763"/>
            <a:ext cx="7124420" cy="768894"/>
          </a:xfrm>
          <a:prstGeom prst="rect">
            <a:avLst/>
          </a:prstGeom>
          <a:noFill/>
        </p:spPr>
        <p:txBody>
          <a:bodyPr wrap="square" lIns="90897" tIns="45449" rIns="90897" bIns="45449" rtlCol="0">
            <a:spAutoFit/>
          </a:bodyPr>
          <a:lstStyle/>
          <a:p>
            <a:pPr algn="ctr"/>
            <a:r>
              <a:rPr lang="ja-JP" altLang="en-US" sz="2200" b="1" spc="100" dirty="0" smtClean="0">
                <a:solidFill>
                  <a:srgbClr val="FF0000"/>
                </a:solidFill>
                <a:latin typeface="メイリオ" pitchFamily="50" charset="-128"/>
                <a:ea typeface="メイリオ" pitchFamily="50" charset="-128"/>
              </a:rPr>
              <a:t>新型コロナウイルス感染症の影響を受けた事業主に対する雇用調整助成金等の申請期限を延長しました</a:t>
            </a:r>
            <a:endParaRPr lang="en-US" altLang="ja-JP" sz="2200" b="1" spc="100" dirty="0" smtClean="0">
              <a:solidFill>
                <a:srgbClr val="FF0000"/>
              </a:solidFill>
              <a:latin typeface="メイリオ" pitchFamily="50" charset="-128"/>
              <a:ea typeface="メイリオ" pitchFamily="50" charset="-128"/>
            </a:endParaRPr>
          </a:p>
        </p:txBody>
      </p:sp>
      <p:sp>
        <p:nvSpPr>
          <p:cNvPr id="37" name="角丸四角形 36"/>
          <p:cNvSpPr/>
          <p:nvPr/>
        </p:nvSpPr>
        <p:spPr>
          <a:xfrm>
            <a:off x="324247" y="6118307"/>
            <a:ext cx="6959544" cy="2094562"/>
          </a:xfrm>
          <a:prstGeom prst="roundRect">
            <a:avLst/>
          </a:prstGeom>
          <a:noFill/>
          <a:ln w="50800">
            <a:solidFill>
              <a:srgbClr val="9A3F22"/>
            </a:solidFill>
          </a:ln>
        </p:spPr>
        <p:style>
          <a:lnRef idx="2">
            <a:schemeClr val="accent1">
              <a:shade val="50000"/>
            </a:schemeClr>
          </a:lnRef>
          <a:fillRef idx="1">
            <a:schemeClr val="accent1"/>
          </a:fillRef>
          <a:effectRef idx="0">
            <a:schemeClr val="accent1"/>
          </a:effectRef>
          <a:fontRef idx="minor">
            <a:schemeClr val="lt1"/>
          </a:fontRef>
        </p:style>
        <p:txBody>
          <a:bodyPr lIns="90897" tIns="45449" rIns="90897" bIns="45449" rtlCol="0" anchor="ctr"/>
          <a:lstStyle/>
          <a:p>
            <a:pPr>
              <a:spcBef>
                <a:spcPts val="600"/>
              </a:spcBef>
            </a:pPr>
            <a:r>
              <a:rPr lang="ja-JP" altLang="en-US" sz="2000" spc="100" dirty="0" smtClean="0">
                <a:solidFill>
                  <a:schemeClr val="tx1"/>
                </a:solidFill>
                <a:ea typeface="ＤＨＰ特太ゴシック体" pitchFamily="2" charset="-128"/>
              </a:rPr>
              <a:t>　判定基礎期間の初日が６月３０日以前の休業等に関する雇用調整助成金等の支給申請は</a:t>
            </a:r>
            <a:endParaRPr lang="en-US" altLang="ja-JP" sz="2000" spc="100" dirty="0" smtClean="0">
              <a:solidFill>
                <a:schemeClr val="tx1"/>
              </a:solidFill>
              <a:ea typeface="ＤＨＰ特太ゴシック体" pitchFamily="2" charset="-128"/>
            </a:endParaRPr>
          </a:p>
          <a:p>
            <a:pPr algn="ctr">
              <a:spcBef>
                <a:spcPts val="600"/>
              </a:spcBef>
            </a:pPr>
            <a:r>
              <a:rPr lang="ja-JP" altLang="en-US" sz="3200" u="sng" spc="100" dirty="0" smtClean="0">
                <a:solidFill>
                  <a:srgbClr val="CC0000"/>
                </a:solidFill>
                <a:uFill>
                  <a:solidFill>
                    <a:srgbClr val="C00000"/>
                  </a:solidFill>
                </a:uFill>
                <a:ea typeface="ＤＨＰ特太ゴシック体" pitchFamily="2" charset="-128"/>
              </a:rPr>
              <a:t>令和２年９月３０日まで</a:t>
            </a:r>
            <a:r>
              <a:rPr lang="ja-JP" altLang="en-US" sz="1800" u="sng" spc="100" dirty="0" smtClean="0">
                <a:solidFill>
                  <a:srgbClr val="CC0000"/>
                </a:solidFill>
                <a:uFill>
                  <a:solidFill>
                    <a:srgbClr val="C00000"/>
                  </a:solidFill>
                </a:uFill>
                <a:ea typeface="ＤＨＰ特太ゴシック体" pitchFamily="2" charset="-128"/>
              </a:rPr>
              <a:t>（郵送の場合は必着）</a:t>
            </a:r>
            <a:endParaRPr lang="en-US" altLang="ja-JP" sz="3600" u="sng" spc="100" dirty="0" smtClean="0">
              <a:solidFill>
                <a:srgbClr val="CC0000"/>
              </a:solidFill>
              <a:uFill>
                <a:solidFill>
                  <a:srgbClr val="C00000"/>
                </a:solidFill>
              </a:uFill>
              <a:ea typeface="ＤＨＰ特太ゴシック体" pitchFamily="2" charset="-128"/>
            </a:endParaRPr>
          </a:p>
          <a:p>
            <a:pPr algn="just">
              <a:spcBef>
                <a:spcPts val="600"/>
              </a:spcBef>
            </a:pPr>
            <a:r>
              <a:rPr lang="ja-JP" altLang="en-US" sz="1600" spc="100" dirty="0" smtClean="0">
                <a:solidFill>
                  <a:schemeClr val="tx1"/>
                </a:solidFill>
                <a:ea typeface="ＤＨＰ特太ゴシック体" pitchFamily="2" charset="-128"/>
              </a:rPr>
              <a:t>　６月３０日までに休業等を行い、雇用調整助成金等の活用を検討している事業主の方は、お早めに最寄りのハローワークまたは都道府県労働局へご相談ください。</a:t>
            </a:r>
            <a:endParaRPr lang="en-US" altLang="ja-JP" sz="1600" spc="100" dirty="0" smtClean="0">
              <a:solidFill>
                <a:schemeClr val="tx1"/>
              </a:solidFill>
              <a:ea typeface="ＤＨＰ特太ゴシック体" pitchFamily="2" charset="-128"/>
            </a:endParaRPr>
          </a:p>
        </p:txBody>
      </p:sp>
      <p:sp>
        <p:nvSpPr>
          <p:cNvPr id="29" name="Oval 15"/>
          <p:cNvSpPr>
            <a:spLocks noChangeArrowheads="1"/>
          </p:cNvSpPr>
          <p:nvPr/>
        </p:nvSpPr>
        <p:spPr bwMode="auto">
          <a:xfrm>
            <a:off x="437574" y="-349002"/>
            <a:ext cx="554843" cy="610741"/>
          </a:xfrm>
          <a:prstGeom prst="ellipse">
            <a:avLst/>
          </a:prstGeom>
          <a:noFill/>
          <a:ln w="9525">
            <a:noFill/>
            <a:round/>
            <a:headEnd/>
            <a:tailEnd/>
          </a:ln>
        </p:spPr>
        <p:txBody>
          <a:bodyPr vert="horz" wrap="square" lIns="84747" tIns="10140" rIns="84747" bIns="10140" numCol="1" anchor="t" anchorCtr="0" compatLnSpc="1">
            <a:prstTxWarp prst="textNoShape">
              <a:avLst/>
            </a:prstTxWarp>
          </a:bodyPr>
          <a:lstStyle/>
          <a:p>
            <a:endParaRPr lang="ja-JP" altLang="en-US"/>
          </a:p>
        </p:txBody>
      </p:sp>
      <p:grpSp>
        <p:nvGrpSpPr>
          <p:cNvPr id="30" name="グループ化 43"/>
          <p:cNvGrpSpPr/>
          <p:nvPr/>
        </p:nvGrpSpPr>
        <p:grpSpPr>
          <a:xfrm>
            <a:off x="-308314" y="-414163"/>
            <a:ext cx="8942726" cy="792311"/>
            <a:chOff x="-279639" y="-273202"/>
            <a:chExt cx="8110975" cy="733969"/>
          </a:xfrm>
        </p:grpSpPr>
        <p:grpSp>
          <p:nvGrpSpPr>
            <p:cNvPr id="31" name="Group 6"/>
            <p:cNvGrpSpPr>
              <a:grpSpLocks/>
            </p:cNvGrpSpPr>
            <p:nvPr/>
          </p:nvGrpSpPr>
          <p:grpSpPr bwMode="auto">
            <a:xfrm>
              <a:off x="-279639" y="-273202"/>
              <a:ext cx="8110975" cy="733969"/>
              <a:chOff x="-397" y="-397"/>
              <a:chExt cx="12700" cy="872"/>
            </a:xfrm>
          </p:grpSpPr>
          <p:sp>
            <p:nvSpPr>
              <p:cNvPr id="34" name="AutoShape 7"/>
              <p:cNvSpPr>
                <a:spLocks noChangeArrowheads="1"/>
              </p:cNvSpPr>
              <p:nvPr/>
            </p:nvSpPr>
            <p:spPr bwMode="auto">
              <a:xfrm>
                <a:off x="-397" y="-397"/>
                <a:ext cx="1020" cy="872"/>
              </a:xfrm>
              <a:prstGeom prst="roundRect">
                <a:avLst>
                  <a:gd name="adj" fmla="val 50000"/>
                </a:avLst>
              </a:prstGeom>
              <a:solidFill>
                <a:srgbClr val="009944"/>
              </a:solidFill>
              <a:ln w="9525">
                <a:noFill/>
                <a:round/>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35" name="Oval 8"/>
              <p:cNvSpPr>
                <a:spLocks noChangeArrowheads="1"/>
              </p:cNvSpPr>
              <p:nvPr/>
            </p:nvSpPr>
            <p:spPr bwMode="auto">
              <a:xfrm>
                <a:off x="624" y="-397"/>
                <a:ext cx="794" cy="794"/>
              </a:xfrm>
              <a:prstGeom prst="ellipse">
                <a:avLst/>
              </a:prstGeom>
              <a:noFill/>
              <a:ln w="9525">
                <a:noFill/>
                <a:round/>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36" name="AutoShape 9"/>
              <p:cNvSpPr>
                <a:spLocks noChangeArrowheads="1"/>
              </p:cNvSpPr>
              <p:nvPr/>
            </p:nvSpPr>
            <p:spPr bwMode="auto">
              <a:xfrm>
                <a:off x="1418" y="-397"/>
                <a:ext cx="10885" cy="794"/>
              </a:xfrm>
              <a:prstGeom prst="roundRect">
                <a:avLst>
                  <a:gd name="adj" fmla="val 50000"/>
                </a:avLst>
              </a:prstGeom>
              <a:solidFill>
                <a:srgbClr val="009944"/>
              </a:solidFill>
              <a:ln w="9525">
                <a:noFill/>
                <a:round/>
                <a:headEnd/>
                <a:tailEnd/>
              </a:ln>
            </p:spPr>
            <p:txBody>
              <a:bodyPr vert="horz" wrap="square" lIns="74295" tIns="8890" rIns="74295" bIns="8890" numCol="1" anchor="t" anchorCtr="0" compatLnSpc="1">
                <a:prstTxWarp prst="textNoShape">
                  <a:avLst/>
                </a:prstTxWarp>
              </a:bodyPr>
              <a:lstStyle/>
              <a:p>
                <a:endParaRPr lang="ja-JP" altLang="en-US"/>
              </a:p>
            </p:txBody>
          </p:sp>
        </p:grpSp>
        <p:pic>
          <p:nvPicPr>
            <p:cNvPr id="33" name="図 1"/>
            <p:cNvPicPr>
              <a:picLocks noChangeAspect="1" noChangeArrowheads="1"/>
            </p:cNvPicPr>
            <p:nvPr/>
          </p:nvPicPr>
          <p:blipFill>
            <a:blip r:embed="rId2" cstate="print"/>
            <a:srcRect/>
            <a:stretch>
              <a:fillRect/>
            </a:stretch>
          </p:blipFill>
          <p:spPr bwMode="auto">
            <a:xfrm>
              <a:off x="342505" y="-181146"/>
              <a:ext cx="576064" cy="564991"/>
            </a:xfrm>
            <a:prstGeom prst="rect">
              <a:avLst/>
            </a:prstGeom>
            <a:noFill/>
            <a:ln w="9525">
              <a:noFill/>
              <a:miter lim="800000"/>
              <a:headEnd/>
              <a:tailEnd/>
            </a:ln>
          </p:spPr>
        </p:pic>
      </p:grpSp>
      <p:sp>
        <p:nvSpPr>
          <p:cNvPr id="38" name="Text Box 10"/>
          <p:cNvSpPr txBox="1">
            <a:spLocks noChangeArrowheads="1"/>
          </p:cNvSpPr>
          <p:nvPr/>
        </p:nvSpPr>
        <p:spPr bwMode="auto">
          <a:xfrm>
            <a:off x="180231" y="352803"/>
            <a:ext cx="1190199" cy="169361"/>
          </a:xfrm>
          <a:prstGeom prst="rect">
            <a:avLst/>
          </a:prstGeom>
          <a:noFill/>
          <a:ln w="6350" cap="rnd">
            <a:noFill/>
            <a:prstDash val="sysDot"/>
            <a:miter lim="800000"/>
            <a:headEnd/>
            <a:tailEnd/>
          </a:ln>
        </p:spPr>
        <p:txBody>
          <a:bodyPr vert="horz" wrap="square" lIns="0" tIns="0" rIns="0" bIns="0" numCol="1" anchor="t" anchorCtr="0" compatLnSpc="1">
            <a:prstTxWarp prst="textNoShape">
              <a:avLst/>
            </a:prstTxWarp>
          </a:bodyPr>
          <a:lstStyle/>
          <a:p>
            <a:pPr fontAlgn="base">
              <a:lnSpc>
                <a:spcPct val="72000"/>
              </a:lnSpc>
              <a:spcBef>
                <a:spcPct val="0"/>
              </a:spcBef>
              <a:spcAft>
                <a:spcPct val="0"/>
              </a:spcAft>
            </a:pPr>
            <a:r>
              <a:rPr lang="ja-JP" altLang="en-US" sz="1100" dirty="0" smtClean="0">
                <a:solidFill>
                  <a:srgbClr val="000000"/>
                </a:solidFill>
                <a:latin typeface="Century" pitchFamily="18" charset="0"/>
                <a:ea typeface="ＭＳ 明朝" pitchFamily="17" charset="-128"/>
                <a:cs typeface="ＭＳ Ｐゴシック" pitchFamily="50" charset="-128"/>
              </a:rPr>
              <a:t>（事業主の方へ）</a:t>
            </a:r>
            <a:endParaRPr lang="ja-JP" altLang="en-US" sz="1100" dirty="0" smtClean="0">
              <a:latin typeface="Arial" pitchFamily="34" charset="0"/>
              <a:ea typeface="ＭＳ Ｐゴシック" pitchFamily="50" charset="-128"/>
              <a:cs typeface="ＭＳ Ｐゴシック" pitchFamily="50" charset="-128"/>
            </a:endParaRPr>
          </a:p>
        </p:txBody>
      </p:sp>
      <p:sp>
        <p:nvSpPr>
          <p:cNvPr id="47" name="テキスト ボックス 46"/>
          <p:cNvSpPr txBox="1"/>
          <p:nvPr/>
        </p:nvSpPr>
        <p:spPr>
          <a:xfrm>
            <a:off x="5436815" y="10099228"/>
            <a:ext cx="1795828" cy="259211"/>
          </a:xfrm>
          <a:prstGeom prst="rect">
            <a:avLst/>
          </a:prstGeom>
          <a:noFill/>
        </p:spPr>
        <p:txBody>
          <a:bodyPr wrap="square" lIns="104304" tIns="52152" rIns="104304" bIns="52152" rtlCol="0">
            <a:spAutoFit/>
          </a:bodyPr>
          <a:lstStyle/>
          <a:p>
            <a:pPr algn="r"/>
            <a:r>
              <a:rPr lang="en-US" altLang="ja-JP" sz="1000" dirty="0" smtClean="0">
                <a:latin typeface="+mj-ea"/>
                <a:ea typeface="+mj-ea"/>
              </a:rPr>
              <a:t>LL020825</a:t>
            </a:r>
            <a:r>
              <a:rPr lang="ja-JP" altLang="en-US" sz="1000" dirty="0" smtClean="0">
                <a:latin typeface="+mj-ea"/>
                <a:ea typeface="+mj-ea"/>
              </a:rPr>
              <a:t>企</a:t>
            </a:r>
            <a:r>
              <a:rPr lang="en-US" altLang="ja-JP" sz="1000" dirty="0" smtClean="0">
                <a:latin typeface="+mj-ea"/>
                <a:ea typeface="+mj-ea"/>
              </a:rPr>
              <a:t>02</a:t>
            </a:r>
            <a:endParaRPr lang="ja-JP" altLang="en-US" sz="1000" dirty="0">
              <a:latin typeface="+mj-ea"/>
              <a:ea typeface="+mj-ea"/>
            </a:endParaRPr>
          </a:p>
        </p:txBody>
      </p:sp>
      <p:pic>
        <p:nvPicPr>
          <p:cNvPr id="52" name="図 51" descr="マーク小.jpg"/>
          <p:cNvPicPr>
            <a:picLocks noChangeAspect="1"/>
          </p:cNvPicPr>
          <p:nvPr/>
        </p:nvPicPr>
        <p:blipFill>
          <a:blip r:embed="rId3" cstate="print"/>
          <a:stretch>
            <a:fillRect/>
          </a:stretch>
        </p:blipFill>
        <p:spPr>
          <a:xfrm>
            <a:off x="1438520" y="10086112"/>
            <a:ext cx="341887" cy="339199"/>
          </a:xfrm>
          <a:prstGeom prst="rect">
            <a:avLst/>
          </a:prstGeom>
        </p:spPr>
      </p:pic>
      <p:grpSp>
        <p:nvGrpSpPr>
          <p:cNvPr id="53" name="グループ化 44"/>
          <p:cNvGrpSpPr/>
          <p:nvPr/>
        </p:nvGrpSpPr>
        <p:grpSpPr>
          <a:xfrm>
            <a:off x="-1044206" y="10410325"/>
            <a:ext cx="8929294" cy="697015"/>
            <a:chOff x="-1044206" y="10337768"/>
            <a:chExt cx="8929294" cy="697015"/>
          </a:xfrm>
        </p:grpSpPr>
        <p:grpSp>
          <p:nvGrpSpPr>
            <p:cNvPr id="54" name="Group 11"/>
            <p:cNvGrpSpPr>
              <a:grpSpLocks/>
            </p:cNvGrpSpPr>
            <p:nvPr/>
          </p:nvGrpSpPr>
          <p:grpSpPr bwMode="auto">
            <a:xfrm>
              <a:off x="-1044206" y="10348511"/>
              <a:ext cx="8929294" cy="629971"/>
              <a:chOff x="-451" y="16418"/>
              <a:chExt cx="12754" cy="819"/>
            </a:xfrm>
          </p:grpSpPr>
          <p:sp>
            <p:nvSpPr>
              <p:cNvPr id="56" name="AutoShape 12"/>
              <p:cNvSpPr>
                <a:spLocks noChangeArrowheads="1"/>
              </p:cNvSpPr>
              <p:nvPr/>
            </p:nvSpPr>
            <p:spPr bwMode="auto">
              <a:xfrm>
                <a:off x="-451" y="16443"/>
                <a:ext cx="10885" cy="794"/>
              </a:xfrm>
              <a:prstGeom prst="roundRect">
                <a:avLst>
                  <a:gd name="adj" fmla="val 50000"/>
                </a:avLst>
              </a:prstGeom>
              <a:solidFill>
                <a:srgbClr val="009944"/>
              </a:solidFill>
              <a:ln w="9525">
                <a:noFill/>
                <a:round/>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57" name="Oval 13"/>
              <p:cNvSpPr>
                <a:spLocks noChangeArrowheads="1"/>
              </p:cNvSpPr>
              <p:nvPr/>
            </p:nvSpPr>
            <p:spPr bwMode="auto">
              <a:xfrm>
                <a:off x="10490" y="16443"/>
                <a:ext cx="794" cy="794"/>
              </a:xfrm>
              <a:prstGeom prst="ellipse">
                <a:avLst/>
              </a:prstGeom>
              <a:noFill/>
              <a:ln w="9525">
                <a:noFill/>
                <a:round/>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58" name="AutoShape 14"/>
              <p:cNvSpPr>
                <a:spLocks noChangeArrowheads="1"/>
              </p:cNvSpPr>
              <p:nvPr/>
            </p:nvSpPr>
            <p:spPr bwMode="auto">
              <a:xfrm>
                <a:off x="11283" y="16418"/>
                <a:ext cx="1020" cy="794"/>
              </a:xfrm>
              <a:prstGeom prst="roundRect">
                <a:avLst>
                  <a:gd name="adj" fmla="val 50000"/>
                </a:avLst>
              </a:prstGeom>
              <a:solidFill>
                <a:srgbClr val="009944"/>
              </a:solidFill>
              <a:ln w="9525">
                <a:noFill/>
                <a:round/>
                <a:headEnd/>
                <a:tailEnd/>
              </a:ln>
            </p:spPr>
            <p:txBody>
              <a:bodyPr vert="horz" wrap="square" lIns="74295" tIns="8890" rIns="74295" bIns="8890" numCol="1" anchor="t" anchorCtr="0" compatLnSpc="1">
                <a:prstTxWarp prst="textNoShape">
                  <a:avLst/>
                </a:prstTxWarp>
              </a:bodyPr>
              <a:lstStyle/>
              <a:p>
                <a:endParaRPr lang="ja-JP" altLang="en-US"/>
              </a:p>
            </p:txBody>
          </p:sp>
        </p:grpSp>
        <p:pic>
          <p:nvPicPr>
            <p:cNvPr id="55" name="図 1"/>
            <p:cNvPicPr>
              <a:picLocks noChangeAspect="1" noChangeArrowheads="1"/>
            </p:cNvPicPr>
            <p:nvPr/>
          </p:nvPicPr>
          <p:blipFill>
            <a:blip r:embed="rId2" cstate="print"/>
            <a:srcRect/>
            <a:stretch>
              <a:fillRect/>
            </a:stretch>
          </p:blipFill>
          <p:spPr bwMode="auto">
            <a:xfrm rot="10800000">
              <a:off x="6556642" y="10337768"/>
              <a:ext cx="635137" cy="697015"/>
            </a:xfrm>
            <a:prstGeom prst="rect">
              <a:avLst/>
            </a:prstGeom>
            <a:noFill/>
            <a:ln w="9525">
              <a:noFill/>
              <a:miter lim="800000"/>
              <a:headEnd/>
              <a:tailEnd/>
            </a:ln>
          </p:spPr>
        </p:pic>
      </p:grpSp>
      <p:sp>
        <p:nvSpPr>
          <p:cNvPr id="4" name="正方形/長方形 3"/>
          <p:cNvSpPr/>
          <p:nvPr/>
        </p:nvSpPr>
        <p:spPr>
          <a:xfrm>
            <a:off x="277471" y="1517769"/>
            <a:ext cx="1846976" cy="275835"/>
          </a:xfrm>
          <a:prstGeom prst="rect">
            <a:avLst/>
          </a:prstGeom>
          <a:solidFill>
            <a:schemeClr val="accent6">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特例措置の内容</a:t>
            </a:r>
            <a:endParaRPr kumimoji="1" lang="ja-JP" altLang="en-US" sz="1600" dirty="0">
              <a:solidFill>
                <a:schemeClr val="tx1"/>
              </a:solidFill>
            </a:endParaRPr>
          </a:p>
        </p:txBody>
      </p:sp>
      <p:sp>
        <p:nvSpPr>
          <p:cNvPr id="5" name="正方形/長方形 4"/>
          <p:cNvSpPr/>
          <p:nvPr/>
        </p:nvSpPr>
        <p:spPr>
          <a:xfrm>
            <a:off x="277471" y="1815282"/>
            <a:ext cx="7122173" cy="12201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smtClean="0">
                <a:solidFill>
                  <a:schemeClr val="tx1"/>
                </a:solidFill>
              </a:rPr>
              <a:t>　雇用調整助成金及び緊急雇用安定助成金の支給申請について、通常は</a:t>
            </a:r>
            <a:r>
              <a:rPr lang="ja-JP" altLang="en-US" sz="1600" dirty="0" smtClean="0">
                <a:solidFill>
                  <a:schemeClr val="tx1"/>
                </a:solidFill>
              </a:rPr>
              <a:t>、判定基礎期間の末日の翌日から</a:t>
            </a:r>
            <a:r>
              <a:rPr lang="ja-JP" altLang="en-US" sz="1600" dirty="0">
                <a:solidFill>
                  <a:schemeClr val="tx1"/>
                </a:solidFill>
              </a:rPr>
              <a:t>起算して２か月</a:t>
            </a:r>
            <a:r>
              <a:rPr lang="ja-JP" altLang="en-US" sz="1600" dirty="0" smtClean="0">
                <a:solidFill>
                  <a:schemeClr val="tx1"/>
                </a:solidFill>
              </a:rPr>
              <a:t>以内に支給申請を行う必要がありますが</a:t>
            </a:r>
            <a:r>
              <a:rPr kumimoji="1" lang="ja-JP" altLang="en-US" sz="1600" dirty="0" smtClean="0">
                <a:solidFill>
                  <a:schemeClr val="tx1"/>
                </a:solidFill>
              </a:rPr>
              <a:t>、令和２年１月</a:t>
            </a:r>
            <a:r>
              <a:rPr kumimoji="1" lang="en-US" altLang="ja-JP" sz="1600" dirty="0" smtClean="0">
                <a:solidFill>
                  <a:schemeClr val="tx1"/>
                </a:solidFill>
                <a:latin typeface="+mn-ea"/>
              </a:rPr>
              <a:t>24</a:t>
            </a:r>
            <a:r>
              <a:rPr kumimoji="1" lang="ja-JP" altLang="en-US" sz="1600" dirty="0" smtClean="0">
                <a:solidFill>
                  <a:schemeClr val="tx1"/>
                </a:solidFill>
                <a:latin typeface="+mn-ea"/>
              </a:rPr>
              <a:t>日</a:t>
            </a:r>
            <a:r>
              <a:rPr kumimoji="1" lang="ja-JP" altLang="en-US" sz="1100" dirty="0" smtClean="0">
                <a:solidFill>
                  <a:schemeClr val="tx1"/>
                </a:solidFill>
                <a:latin typeface="+mn-ea"/>
              </a:rPr>
              <a:t>（</a:t>
            </a:r>
            <a:r>
              <a:rPr kumimoji="1" lang="en-US" altLang="ja-JP" sz="1100" dirty="0" smtClean="0">
                <a:solidFill>
                  <a:schemeClr val="tx1"/>
                </a:solidFill>
                <a:latin typeface="+mn-ea"/>
              </a:rPr>
              <a:t>※</a:t>
            </a:r>
            <a:r>
              <a:rPr kumimoji="1" lang="ja-JP" altLang="en-US" sz="1100" dirty="0" smtClean="0">
                <a:solidFill>
                  <a:schemeClr val="tx1"/>
                </a:solidFill>
                <a:latin typeface="+mn-ea"/>
              </a:rPr>
              <a:t>）</a:t>
            </a:r>
            <a:r>
              <a:rPr kumimoji="1" lang="ja-JP" altLang="en-US" sz="1600" dirty="0" smtClean="0">
                <a:solidFill>
                  <a:schemeClr val="tx1"/>
                </a:solidFill>
                <a:latin typeface="+mn-ea"/>
              </a:rPr>
              <a:t>から６月</a:t>
            </a:r>
            <a:r>
              <a:rPr kumimoji="1" lang="en-US" altLang="ja-JP" sz="1600" dirty="0" smtClean="0">
                <a:solidFill>
                  <a:schemeClr val="tx1"/>
                </a:solidFill>
                <a:latin typeface="+mn-ea"/>
              </a:rPr>
              <a:t>30</a:t>
            </a:r>
            <a:r>
              <a:rPr kumimoji="1" lang="ja-JP" altLang="en-US" sz="1600" dirty="0" smtClean="0">
                <a:solidFill>
                  <a:schemeClr val="tx1"/>
                </a:solidFill>
                <a:latin typeface="+mn-ea"/>
              </a:rPr>
              <a:t>日までに判定基礎期間の初日がある休業等については、令和２年９月</a:t>
            </a:r>
            <a:r>
              <a:rPr kumimoji="1" lang="en-US" altLang="ja-JP" sz="1600" dirty="0" smtClean="0">
                <a:solidFill>
                  <a:schemeClr val="tx1"/>
                </a:solidFill>
                <a:latin typeface="+mn-ea"/>
              </a:rPr>
              <a:t>30</a:t>
            </a:r>
            <a:r>
              <a:rPr kumimoji="1" lang="ja-JP" altLang="en-US" sz="1600" dirty="0" smtClean="0">
                <a:solidFill>
                  <a:schemeClr val="tx1"/>
                </a:solidFill>
              </a:rPr>
              <a:t>日まで申請ができるようになりました。</a:t>
            </a:r>
            <a:endParaRPr kumimoji="1" lang="en-US" altLang="ja-JP" sz="1600" dirty="0" smtClean="0">
              <a:solidFill>
                <a:schemeClr val="tx1"/>
              </a:solidFill>
            </a:endParaRPr>
          </a:p>
          <a:p>
            <a:r>
              <a:rPr kumimoji="1" lang="ja-JP" altLang="en-US" sz="1100" dirty="0" smtClean="0">
                <a:solidFill>
                  <a:schemeClr val="tx1"/>
                </a:solidFill>
              </a:rPr>
              <a:t>　　（</a:t>
            </a:r>
            <a:r>
              <a:rPr kumimoji="1" lang="en-US" altLang="ja-JP" sz="1100" dirty="0" smtClean="0">
                <a:solidFill>
                  <a:schemeClr val="tx1"/>
                </a:solidFill>
              </a:rPr>
              <a:t>※</a:t>
            </a:r>
            <a:r>
              <a:rPr kumimoji="1" lang="ja-JP" altLang="en-US" sz="1100" dirty="0" smtClean="0">
                <a:solidFill>
                  <a:schemeClr val="tx1"/>
                </a:solidFill>
              </a:rPr>
              <a:t>）緊急雇用安定助成金については、令和２年４月１日</a:t>
            </a:r>
            <a:endParaRPr kumimoji="1" lang="ja-JP" altLang="en-US" sz="1100" dirty="0">
              <a:solidFill>
                <a:schemeClr val="tx1"/>
              </a:solidFill>
            </a:endParaRPr>
          </a:p>
        </p:txBody>
      </p:sp>
      <p:sp>
        <p:nvSpPr>
          <p:cNvPr id="42" name="正方形/長方形 41"/>
          <p:cNvSpPr/>
          <p:nvPr/>
        </p:nvSpPr>
        <p:spPr>
          <a:xfrm>
            <a:off x="277471" y="8370837"/>
            <a:ext cx="2254627" cy="275835"/>
          </a:xfrm>
          <a:prstGeom prst="rect">
            <a:avLst/>
          </a:prstGeom>
          <a:solidFill>
            <a:schemeClr val="accent6">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その他の特例措置の内容</a:t>
            </a:r>
            <a:endParaRPr kumimoji="1" lang="ja-JP" altLang="en-US" sz="1400" dirty="0">
              <a:solidFill>
                <a:schemeClr val="tx1"/>
              </a:solidFill>
            </a:endParaRPr>
          </a:p>
        </p:txBody>
      </p:sp>
      <p:sp>
        <p:nvSpPr>
          <p:cNvPr id="44" name="正方形/長方形 43"/>
          <p:cNvSpPr/>
          <p:nvPr/>
        </p:nvSpPr>
        <p:spPr>
          <a:xfrm>
            <a:off x="277471" y="8736200"/>
            <a:ext cx="7122173" cy="12597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rPr>
              <a:t>　</a:t>
            </a:r>
            <a:r>
              <a:rPr lang="ja-JP" altLang="en-US" sz="1400" dirty="0" smtClean="0">
                <a:solidFill>
                  <a:schemeClr val="tx1"/>
                </a:solidFill>
              </a:rPr>
              <a:t>その</a:t>
            </a:r>
            <a:r>
              <a:rPr lang="ja-JP" altLang="en-US" sz="1400" dirty="0">
                <a:solidFill>
                  <a:schemeClr val="tx1"/>
                </a:solidFill>
              </a:rPr>
              <a:t>他</a:t>
            </a:r>
            <a:r>
              <a:rPr lang="ja-JP" altLang="en-US" sz="1400" dirty="0" smtClean="0">
                <a:solidFill>
                  <a:schemeClr val="tx1"/>
                </a:solidFill>
              </a:rPr>
              <a:t>の特例措置の情報や具体的な手続きの流れについては、厚生労働省・都道府県労働局のホームページでご案内しております。</a:t>
            </a:r>
            <a:endParaRPr lang="en-US" altLang="ja-JP" sz="1400" dirty="0" smtClean="0">
              <a:solidFill>
                <a:schemeClr val="tx1"/>
              </a:solidFill>
            </a:endParaRPr>
          </a:p>
          <a:p>
            <a:r>
              <a:rPr lang="en-US" altLang="ja-JP" sz="1300" u="sng" dirty="0">
                <a:hlinkClick r:id="rId4"/>
              </a:rPr>
              <a:t>https://</a:t>
            </a:r>
            <a:r>
              <a:rPr lang="en-US" altLang="ja-JP" sz="1300" u="sng" dirty="0" smtClean="0">
                <a:hlinkClick r:id="rId4"/>
              </a:rPr>
              <a:t>www.mhlw.go.jp/stf/seisakunitsuite/bunya/koyou_roudou/koyou/kyufukin/pageL07.html</a:t>
            </a:r>
            <a:endParaRPr lang="en-US" altLang="ja-JP" sz="1300" dirty="0">
              <a:solidFill>
                <a:schemeClr val="tx1"/>
              </a:solidFill>
            </a:endParaRPr>
          </a:p>
          <a:p>
            <a:r>
              <a:rPr lang="ja-JP" altLang="en-US" sz="1400" dirty="0" smtClean="0">
                <a:solidFill>
                  <a:schemeClr val="tx1"/>
                </a:solidFill>
              </a:rPr>
              <a:t>ご不明な点は下記のコールセンターまでお問合せください。</a:t>
            </a:r>
            <a:endParaRPr lang="en-US" altLang="ja-JP" sz="1400" dirty="0">
              <a:solidFill>
                <a:schemeClr val="tx1"/>
              </a:solidFill>
            </a:endParaRPr>
          </a:p>
          <a:p>
            <a:r>
              <a:rPr kumimoji="1" lang="ja-JP" altLang="en-US" sz="1400" dirty="0" smtClean="0">
                <a:solidFill>
                  <a:schemeClr val="tx1"/>
                </a:solidFill>
              </a:rPr>
              <a:t>　　　　　　　　　学校等休業助成金・支援金、雇用調整助成金コールセンター</a:t>
            </a:r>
            <a:endParaRPr kumimoji="1" lang="en-US" altLang="ja-JP" sz="1400" dirty="0" smtClean="0">
              <a:solidFill>
                <a:schemeClr val="tx1"/>
              </a:solidFill>
            </a:endParaRPr>
          </a:p>
          <a:p>
            <a:r>
              <a:rPr lang="ja-JP" altLang="en-US" sz="1400" dirty="0" smtClean="0">
                <a:solidFill>
                  <a:schemeClr val="tx1"/>
                </a:solidFill>
              </a:rPr>
              <a:t>　　　　　　　　　　</a:t>
            </a:r>
            <a:r>
              <a:rPr lang="ja-JP" altLang="en-US" sz="1400" dirty="0" smtClean="0">
                <a:solidFill>
                  <a:schemeClr val="tx1"/>
                </a:solidFill>
                <a:latin typeface="+mn-ea"/>
              </a:rPr>
              <a:t>　</a:t>
            </a:r>
            <a:r>
              <a:rPr lang="en-US" altLang="ja-JP" sz="1400" dirty="0" smtClean="0">
                <a:solidFill>
                  <a:schemeClr val="tx1"/>
                </a:solidFill>
                <a:latin typeface="+mn-ea"/>
              </a:rPr>
              <a:t>0120-60-3999 </a:t>
            </a:r>
            <a:r>
              <a:rPr lang="ja-JP" altLang="en-US" sz="1400" dirty="0">
                <a:solidFill>
                  <a:schemeClr val="tx1"/>
                </a:solidFill>
                <a:latin typeface="+mn-ea"/>
              </a:rPr>
              <a:t>　</a:t>
            </a:r>
            <a:r>
              <a:rPr lang="ja-JP" altLang="en-US" sz="1400" dirty="0" smtClean="0">
                <a:solidFill>
                  <a:schemeClr val="tx1"/>
                </a:solidFill>
                <a:latin typeface="+mn-ea"/>
              </a:rPr>
              <a:t>受付時間　</a:t>
            </a:r>
            <a:r>
              <a:rPr lang="en-US" altLang="ja-JP" sz="1400" dirty="0" smtClean="0">
                <a:solidFill>
                  <a:schemeClr val="tx1"/>
                </a:solidFill>
                <a:latin typeface="+mn-ea"/>
              </a:rPr>
              <a:t>9:00</a:t>
            </a:r>
            <a:r>
              <a:rPr lang="ja-JP" altLang="en-US" sz="1400" dirty="0" smtClean="0">
                <a:solidFill>
                  <a:schemeClr val="tx1"/>
                </a:solidFill>
                <a:latin typeface="+mn-ea"/>
              </a:rPr>
              <a:t>～</a:t>
            </a:r>
            <a:r>
              <a:rPr lang="en-US" altLang="ja-JP" sz="1400" dirty="0" smtClean="0">
                <a:solidFill>
                  <a:schemeClr val="tx1"/>
                </a:solidFill>
                <a:latin typeface="+mn-ea"/>
              </a:rPr>
              <a:t>21:00 </a:t>
            </a:r>
            <a:r>
              <a:rPr lang="ja-JP" altLang="en-US" sz="1400" dirty="0" smtClean="0">
                <a:solidFill>
                  <a:schemeClr val="tx1"/>
                </a:solidFill>
              </a:rPr>
              <a:t>　土日・祝日含む</a:t>
            </a:r>
            <a:endParaRPr kumimoji="1" lang="ja-JP" altLang="en-US" sz="1400" dirty="0">
              <a:solidFill>
                <a:schemeClr val="tx1"/>
              </a:solidFill>
            </a:endParaRPr>
          </a:p>
        </p:txBody>
      </p:sp>
      <p:sp>
        <p:nvSpPr>
          <p:cNvPr id="45" name="テキスト ボックス 44"/>
          <p:cNvSpPr txBox="1"/>
          <p:nvPr/>
        </p:nvSpPr>
        <p:spPr>
          <a:xfrm>
            <a:off x="1116335" y="10061558"/>
            <a:ext cx="5256584" cy="397710"/>
          </a:xfrm>
          <a:prstGeom prst="rect">
            <a:avLst/>
          </a:prstGeom>
          <a:noFill/>
        </p:spPr>
        <p:txBody>
          <a:bodyPr wrap="square" lIns="104304" tIns="52152" rIns="104304" bIns="52152" rtlCol="0">
            <a:spAutoFit/>
          </a:bodyPr>
          <a:lstStyle/>
          <a:p>
            <a:pPr algn="ctr"/>
            <a:r>
              <a:rPr kumimoji="1" lang="ja-JP" altLang="en-US" b="1" dirty="0" smtClean="0">
                <a:latin typeface="HG丸ｺﾞｼｯｸM-PRO" pitchFamily="50" charset="-128"/>
                <a:ea typeface="HG丸ｺﾞｼｯｸM-PRO" pitchFamily="50" charset="-128"/>
              </a:rPr>
              <a:t>  厚生労働省・労働局・ハローワーク</a:t>
            </a:r>
            <a:endParaRPr kumimoji="1" lang="ja-JP" altLang="en-US" b="1" dirty="0">
              <a:latin typeface="HG丸ｺﾞｼｯｸM-PRO" pitchFamily="50" charset="-128"/>
              <a:ea typeface="HG丸ｺﾞｼｯｸM-PRO" pitchFamily="50" charset="-128"/>
            </a:endParaRPr>
          </a:p>
        </p:txBody>
      </p:sp>
      <p:sp>
        <p:nvSpPr>
          <p:cNvPr id="32" name="正方形/長方形 31"/>
          <p:cNvSpPr/>
          <p:nvPr/>
        </p:nvSpPr>
        <p:spPr>
          <a:xfrm>
            <a:off x="277471" y="3062289"/>
            <a:ext cx="1502936" cy="275835"/>
          </a:xfrm>
          <a:prstGeom prst="rect">
            <a:avLst/>
          </a:prstGeom>
          <a:solidFill>
            <a:schemeClr val="accent6">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手続きの流れ</a:t>
            </a:r>
            <a:endParaRPr kumimoji="1" lang="ja-JP" altLang="en-US" sz="1600" dirty="0">
              <a:solidFill>
                <a:schemeClr val="tx1"/>
              </a:solidFill>
            </a:endParaRPr>
          </a:p>
        </p:txBody>
      </p:sp>
      <p:sp>
        <p:nvSpPr>
          <p:cNvPr id="8" name="テキスト ボックス 7"/>
          <p:cNvSpPr txBox="1"/>
          <p:nvPr/>
        </p:nvSpPr>
        <p:spPr>
          <a:xfrm>
            <a:off x="622638" y="5344132"/>
            <a:ext cx="5574068" cy="307777"/>
          </a:xfrm>
          <a:prstGeom prst="rect">
            <a:avLst/>
          </a:prstGeom>
          <a:noFill/>
        </p:spPr>
        <p:txBody>
          <a:bodyPr wrap="square" rtlCol="0">
            <a:spAutoFit/>
          </a:bodyPr>
          <a:lstStyle/>
          <a:p>
            <a:r>
              <a:rPr kumimoji="1" lang="ja-JP" altLang="en-US" sz="1400" b="1" dirty="0" smtClean="0"/>
              <a:t>・７月１日以降</a:t>
            </a:r>
            <a:endParaRPr kumimoji="1" lang="ja-JP" altLang="en-US" sz="1400" b="1" dirty="0"/>
          </a:p>
        </p:txBody>
      </p:sp>
      <p:sp>
        <p:nvSpPr>
          <p:cNvPr id="39" name="テキスト ボックス 38"/>
          <p:cNvSpPr txBox="1"/>
          <p:nvPr/>
        </p:nvSpPr>
        <p:spPr>
          <a:xfrm>
            <a:off x="622637" y="3970728"/>
            <a:ext cx="1440160" cy="307777"/>
          </a:xfrm>
          <a:prstGeom prst="rect">
            <a:avLst/>
          </a:prstGeom>
          <a:noFill/>
        </p:spPr>
        <p:txBody>
          <a:bodyPr wrap="square" rtlCol="0">
            <a:spAutoFit/>
          </a:bodyPr>
          <a:lstStyle/>
          <a:p>
            <a:r>
              <a:rPr kumimoji="1" lang="ja-JP" altLang="en-US" sz="1400" b="1" dirty="0" smtClean="0"/>
              <a:t>・６月</a:t>
            </a:r>
            <a:r>
              <a:rPr kumimoji="1" lang="en-US" altLang="ja-JP" sz="1400" b="1" dirty="0" smtClean="0"/>
              <a:t>30</a:t>
            </a:r>
            <a:r>
              <a:rPr kumimoji="1" lang="ja-JP" altLang="en-US" sz="1400" b="1" dirty="0" smtClean="0"/>
              <a:t>日以前</a:t>
            </a:r>
            <a:endParaRPr kumimoji="1" lang="ja-JP" altLang="en-US" sz="1400" b="1" u="sng" dirty="0"/>
          </a:p>
        </p:txBody>
      </p:sp>
      <p:sp>
        <p:nvSpPr>
          <p:cNvPr id="65" name="右矢印 64"/>
          <p:cNvSpPr/>
          <p:nvPr/>
        </p:nvSpPr>
        <p:spPr>
          <a:xfrm>
            <a:off x="2385968" y="5185434"/>
            <a:ext cx="1512168" cy="648072"/>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テキスト ボックス 65"/>
          <p:cNvSpPr txBox="1"/>
          <p:nvPr/>
        </p:nvSpPr>
        <p:spPr>
          <a:xfrm>
            <a:off x="2457976" y="5370970"/>
            <a:ext cx="1440160" cy="276999"/>
          </a:xfrm>
          <a:prstGeom prst="rect">
            <a:avLst/>
          </a:prstGeom>
          <a:noFill/>
        </p:spPr>
        <p:txBody>
          <a:bodyPr wrap="square" rtlCol="0">
            <a:spAutoFit/>
          </a:bodyPr>
          <a:lstStyle/>
          <a:p>
            <a:r>
              <a:rPr kumimoji="1" lang="ja-JP" altLang="en-US" sz="1200" dirty="0" smtClean="0"/>
              <a:t>判定基礎期間</a:t>
            </a:r>
            <a:endParaRPr kumimoji="1" lang="ja-JP" altLang="en-US" sz="1000" dirty="0">
              <a:latin typeface="+mn-ea"/>
            </a:endParaRPr>
          </a:p>
        </p:txBody>
      </p:sp>
      <p:sp>
        <p:nvSpPr>
          <p:cNvPr id="67" name="右矢印 66"/>
          <p:cNvSpPr/>
          <p:nvPr/>
        </p:nvSpPr>
        <p:spPr>
          <a:xfrm>
            <a:off x="3913457" y="5185434"/>
            <a:ext cx="3075337" cy="648073"/>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テキスト ボックス 67"/>
          <p:cNvSpPr txBox="1"/>
          <p:nvPr/>
        </p:nvSpPr>
        <p:spPr>
          <a:xfrm>
            <a:off x="4342674" y="4821094"/>
            <a:ext cx="3205763" cy="492443"/>
          </a:xfrm>
          <a:prstGeom prst="rect">
            <a:avLst/>
          </a:prstGeom>
          <a:noFill/>
        </p:spPr>
        <p:txBody>
          <a:bodyPr wrap="square" rtlCol="0">
            <a:spAutoFit/>
          </a:bodyPr>
          <a:lstStyle/>
          <a:p>
            <a:r>
              <a:rPr kumimoji="1" lang="ja-JP" altLang="en-US" sz="1200" dirty="0" smtClean="0"/>
              <a:t>判定基礎期間の末日の</a:t>
            </a:r>
            <a:endParaRPr kumimoji="1" lang="en-US" altLang="ja-JP" sz="1200" dirty="0" smtClean="0"/>
          </a:p>
          <a:p>
            <a:r>
              <a:rPr kumimoji="1" lang="ja-JP" altLang="en-US" sz="1200" dirty="0" smtClean="0"/>
              <a:t>翌日から</a:t>
            </a:r>
            <a:r>
              <a:rPr kumimoji="1" lang="ja-JP" altLang="en-US" sz="1400" b="1" dirty="0" smtClean="0">
                <a:solidFill>
                  <a:srgbClr val="FF0000"/>
                </a:solidFill>
              </a:rPr>
              <a:t>２か月以内</a:t>
            </a:r>
            <a:endParaRPr kumimoji="1" lang="ja-JP" altLang="en-US" sz="1400" b="1" dirty="0">
              <a:solidFill>
                <a:srgbClr val="FF0000"/>
              </a:solidFill>
            </a:endParaRPr>
          </a:p>
        </p:txBody>
      </p:sp>
      <p:sp>
        <p:nvSpPr>
          <p:cNvPr id="69" name="テキスト ボックス 68"/>
          <p:cNvSpPr txBox="1"/>
          <p:nvPr/>
        </p:nvSpPr>
        <p:spPr>
          <a:xfrm>
            <a:off x="2379337" y="4478559"/>
            <a:ext cx="4440280" cy="246221"/>
          </a:xfrm>
          <a:prstGeom prst="rect">
            <a:avLst/>
          </a:prstGeom>
          <a:noFill/>
        </p:spPr>
        <p:txBody>
          <a:bodyPr wrap="square" rtlCol="0">
            <a:spAutoFit/>
          </a:bodyPr>
          <a:lstStyle/>
          <a:p>
            <a:r>
              <a:rPr kumimoji="1" lang="en-US" altLang="ja-JP" sz="1000" dirty="0" smtClean="0"/>
              <a:t>※</a:t>
            </a:r>
            <a:r>
              <a:rPr kumimoji="1" lang="ja-JP" altLang="en-US" sz="1000" dirty="0" smtClean="0"/>
              <a:t>賃金締切日の翌日からその次の締切日までの期間</a:t>
            </a:r>
            <a:endParaRPr kumimoji="1" lang="ja-JP" altLang="en-US" sz="1000" dirty="0"/>
          </a:p>
        </p:txBody>
      </p:sp>
      <p:cxnSp>
        <p:nvCxnSpPr>
          <p:cNvPr id="71" name="直線コネクタ 70"/>
          <p:cNvCxnSpPr/>
          <p:nvPr/>
        </p:nvCxnSpPr>
        <p:spPr>
          <a:xfrm>
            <a:off x="2281457" y="3518578"/>
            <a:ext cx="0" cy="2432862"/>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74" name="テキスト ボックス 73"/>
          <p:cNvSpPr txBox="1"/>
          <p:nvPr/>
        </p:nvSpPr>
        <p:spPr>
          <a:xfrm>
            <a:off x="1965937" y="3243706"/>
            <a:ext cx="740691" cy="246221"/>
          </a:xfrm>
          <a:prstGeom prst="rect">
            <a:avLst/>
          </a:prstGeom>
          <a:noFill/>
        </p:spPr>
        <p:txBody>
          <a:bodyPr wrap="square" rtlCol="0">
            <a:spAutoFit/>
          </a:bodyPr>
          <a:lstStyle/>
          <a:p>
            <a:r>
              <a:rPr kumimoji="1" lang="ja-JP" altLang="en-US" sz="1000" dirty="0" smtClean="0"/>
              <a:t>７月１日</a:t>
            </a:r>
            <a:endParaRPr kumimoji="1" lang="ja-JP" altLang="en-US" sz="1000" dirty="0"/>
          </a:p>
        </p:txBody>
      </p:sp>
      <p:sp>
        <p:nvSpPr>
          <p:cNvPr id="76" name="テキスト ボックス 75"/>
          <p:cNvSpPr txBox="1"/>
          <p:nvPr/>
        </p:nvSpPr>
        <p:spPr>
          <a:xfrm>
            <a:off x="4756546" y="5370970"/>
            <a:ext cx="1262960" cy="276999"/>
          </a:xfrm>
          <a:prstGeom prst="rect">
            <a:avLst/>
          </a:prstGeom>
          <a:noFill/>
        </p:spPr>
        <p:txBody>
          <a:bodyPr wrap="square" rtlCol="0">
            <a:spAutoFit/>
          </a:bodyPr>
          <a:lstStyle/>
          <a:p>
            <a:r>
              <a:rPr kumimoji="1" lang="ja-JP" altLang="en-US" sz="1200" dirty="0" smtClean="0"/>
              <a:t>支給申請期限</a:t>
            </a:r>
            <a:endParaRPr kumimoji="1" lang="ja-JP" altLang="en-US" sz="1200" dirty="0"/>
          </a:p>
        </p:txBody>
      </p:sp>
      <p:sp>
        <p:nvSpPr>
          <p:cNvPr id="78" name="右矢印 77"/>
          <p:cNvSpPr/>
          <p:nvPr/>
        </p:nvSpPr>
        <p:spPr>
          <a:xfrm>
            <a:off x="2183578" y="3840167"/>
            <a:ext cx="1512168" cy="648072"/>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テキスト ボックス 78"/>
          <p:cNvSpPr txBox="1"/>
          <p:nvPr/>
        </p:nvSpPr>
        <p:spPr>
          <a:xfrm>
            <a:off x="2310355" y="4025703"/>
            <a:ext cx="1401018" cy="276999"/>
          </a:xfrm>
          <a:prstGeom prst="rect">
            <a:avLst/>
          </a:prstGeom>
          <a:noFill/>
        </p:spPr>
        <p:txBody>
          <a:bodyPr wrap="square" rtlCol="0">
            <a:spAutoFit/>
          </a:bodyPr>
          <a:lstStyle/>
          <a:p>
            <a:r>
              <a:rPr lang="ja-JP" altLang="en-US" sz="1200" dirty="0"/>
              <a:t>判定基礎期間</a:t>
            </a:r>
            <a:r>
              <a:rPr lang="ja-JP" altLang="en-US" sz="1000" dirty="0">
                <a:latin typeface="+mn-ea"/>
              </a:rPr>
              <a:t>（</a:t>
            </a:r>
            <a:r>
              <a:rPr lang="en-US" altLang="ja-JP" sz="1000" dirty="0">
                <a:latin typeface="+mn-ea"/>
              </a:rPr>
              <a:t>※</a:t>
            </a:r>
            <a:r>
              <a:rPr lang="ja-JP" altLang="en-US" sz="1000" dirty="0">
                <a:latin typeface="+mn-ea"/>
              </a:rPr>
              <a:t>）</a:t>
            </a:r>
          </a:p>
        </p:txBody>
      </p:sp>
      <p:sp>
        <p:nvSpPr>
          <p:cNvPr id="80" name="右矢印 79"/>
          <p:cNvSpPr/>
          <p:nvPr/>
        </p:nvSpPr>
        <p:spPr>
          <a:xfrm>
            <a:off x="3713609" y="3840167"/>
            <a:ext cx="3039657" cy="648073"/>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2" name="直線コネクタ 81"/>
          <p:cNvCxnSpPr/>
          <p:nvPr/>
        </p:nvCxnSpPr>
        <p:spPr>
          <a:xfrm>
            <a:off x="6755502" y="3741727"/>
            <a:ext cx="0" cy="2209713"/>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84" name="テキスト ボックス 83"/>
          <p:cNvSpPr txBox="1"/>
          <p:nvPr/>
        </p:nvSpPr>
        <p:spPr>
          <a:xfrm>
            <a:off x="5881720" y="3163162"/>
            <a:ext cx="1666717" cy="523220"/>
          </a:xfrm>
          <a:prstGeom prst="rect">
            <a:avLst/>
          </a:prstGeom>
          <a:noFill/>
        </p:spPr>
        <p:txBody>
          <a:bodyPr wrap="square" rtlCol="0">
            <a:spAutoFit/>
          </a:bodyPr>
          <a:lstStyle/>
          <a:p>
            <a:pPr algn="ctr"/>
            <a:r>
              <a:rPr kumimoji="1" lang="ja-JP" altLang="en-US" sz="1400" b="1" dirty="0" smtClean="0">
                <a:solidFill>
                  <a:srgbClr val="FF0000"/>
                </a:solidFill>
              </a:rPr>
              <a:t>支給申請期限</a:t>
            </a:r>
            <a:endParaRPr kumimoji="1" lang="en-US" altLang="ja-JP" sz="1400" b="1" dirty="0" smtClean="0">
              <a:solidFill>
                <a:srgbClr val="FF0000"/>
              </a:solidFill>
            </a:endParaRPr>
          </a:p>
          <a:p>
            <a:pPr algn="ctr"/>
            <a:r>
              <a:rPr kumimoji="1" lang="ja-JP" altLang="en-US" sz="1400" b="1" dirty="0" smtClean="0">
                <a:solidFill>
                  <a:srgbClr val="FF0000"/>
                </a:solidFill>
              </a:rPr>
              <a:t>９月</a:t>
            </a:r>
            <a:r>
              <a:rPr kumimoji="1" lang="en-US" altLang="ja-JP" sz="1400" b="1" dirty="0" smtClean="0">
                <a:solidFill>
                  <a:srgbClr val="FF0000"/>
                </a:solidFill>
                <a:latin typeface="+mn-ea"/>
              </a:rPr>
              <a:t>30</a:t>
            </a:r>
            <a:r>
              <a:rPr kumimoji="1" lang="ja-JP" altLang="en-US" sz="1400" b="1" dirty="0" smtClean="0">
                <a:solidFill>
                  <a:srgbClr val="FF0000"/>
                </a:solidFill>
              </a:rPr>
              <a:t>日まで</a:t>
            </a:r>
            <a:endParaRPr kumimoji="1" lang="ja-JP" altLang="en-US" sz="1400" b="1" dirty="0">
              <a:solidFill>
                <a:srgbClr val="FF0000"/>
              </a:solidFill>
            </a:endParaRPr>
          </a:p>
        </p:txBody>
      </p:sp>
      <p:sp>
        <p:nvSpPr>
          <p:cNvPr id="85" name="テキスト ボックス 84"/>
          <p:cNvSpPr txBox="1"/>
          <p:nvPr/>
        </p:nvSpPr>
        <p:spPr>
          <a:xfrm>
            <a:off x="4601540" y="4021368"/>
            <a:ext cx="1262960" cy="276999"/>
          </a:xfrm>
          <a:prstGeom prst="rect">
            <a:avLst/>
          </a:prstGeom>
          <a:noFill/>
        </p:spPr>
        <p:txBody>
          <a:bodyPr wrap="square" rtlCol="0">
            <a:spAutoFit/>
          </a:bodyPr>
          <a:lstStyle/>
          <a:p>
            <a:r>
              <a:rPr kumimoji="1" lang="ja-JP" altLang="en-US" sz="1200" dirty="0" smtClean="0"/>
              <a:t>支給申請期限</a:t>
            </a:r>
            <a:endParaRPr kumimoji="1" lang="ja-JP" altLang="en-US" sz="1200" dirty="0"/>
          </a:p>
        </p:txBody>
      </p:sp>
      <p:sp>
        <p:nvSpPr>
          <p:cNvPr id="86" name="楕円 85"/>
          <p:cNvSpPr/>
          <p:nvPr/>
        </p:nvSpPr>
        <p:spPr>
          <a:xfrm>
            <a:off x="2017035" y="3893061"/>
            <a:ext cx="520482" cy="533612"/>
          </a:xfrm>
          <a:prstGeom prst="ellipse">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テキスト ボックス 86"/>
          <p:cNvSpPr txBox="1"/>
          <p:nvPr/>
        </p:nvSpPr>
        <p:spPr>
          <a:xfrm>
            <a:off x="2939662" y="3284129"/>
            <a:ext cx="1319300" cy="461665"/>
          </a:xfrm>
          <a:prstGeom prst="rect">
            <a:avLst/>
          </a:prstGeom>
          <a:noFill/>
        </p:spPr>
        <p:txBody>
          <a:bodyPr wrap="square" rtlCol="0">
            <a:spAutoFit/>
          </a:bodyPr>
          <a:lstStyle/>
          <a:p>
            <a:r>
              <a:rPr lang="ja-JP" altLang="en-US" sz="1200" dirty="0" smtClean="0"/>
              <a:t>６</a:t>
            </a:r>
            <a:r>
              <a:rPr lang="ja-JP" altLang="en-US" sz="1200" dirty="0" smtClean="0">
                <a:latin typeface="+mn-ea"/>
              </a:rPr>
              <a:t>月</a:t>
            </a:r>
            <a:r>
              <a:rPr lang="en-US" altLang="ja-JP" sz="1200" dirty="0" smtClean="0">
                <a:latin typeface="+mn-ea"/>
              </a:rPr>
              <a:t>30</a:t>
            </a:r>
            <a:r>
              <a:rPr lang="ja-JP" altLang="en-US" sz="1200" dirty="0" smtClean="0"/>
              <a:t>日以前を</a:t>
            </a:r>
            <a:endParaRPr lang="en-US" altLang="ja-JP" sz="1200" dirty="0" smtClean="0"/>
          </a:p>
          <a:p>
            <a:r>
              <a:rPr lang="ja-JP" altLang="en-US" sz="1200" dirty="0" smtClean="0"/>
              <a:t>１日でも含む</a:t>
            </a:r>
            <a:endParaRPr kumimoji="1" lang="ja-JP" altLang="en-US" sz="1200" dirty="0"/>
          </a:p>
        </p:txBody>
      </p:sp>
      <p:cxnSp>
        <p:nvCxnSpPr>
          <p:cNvPr id="88" name="直線コネクタ 87"/>
          <p:cNvCxnSpPr>
            <a:stCxn id="86" idx="7"/>
            <a:endCxn id="87" idx="1"/>
          </p:cNvCxnSpPr>
          <p:nvPr/>
        </p:nvCxnSpPr>
        <p:spPr>
          <a:xfrm flipV="1">
            <a:off x="2461294" y="3514962"/>
            <a:ext cx="478368" cy="456245"/>
          </a:xfrm>
          <a:prstGeom prst="line">
            <a:avLst/>
          </a:prstGeom>
        </p:spPr>
        <p:style>
          <a:lnRef idx="1">
            <a:schemeClr val="dk1"/>
          </a:lnRef>
          <a:fillRef idx="0">
            <a:schemeClr val="dk1"/>
          </a:fillRef>
          <a:effectRef idx="0">
            <a:schemeClr val="dk1"/>
          </a:effectRef>
          <a:fontRef idx="minor">
            <a:schemeClr val="tx1"/>
          </a:fontRef>
        </p:style>
      </p:cxnSp>
      <p:sp>
        <p:nvSpPr>
          <p:cNvPr id="60" name="テキスト ボックス 59"/>
          <p:cNvSpPr txBox="1"/>
          <p:nvPr/>
        </p:nvSpPr>
        <p:spPr>
          <a:xfrm>
            <a:off x="220408" y="3573997"/>
            <a:ext cx="2048055" cy="307777"/>
          </a:xfrm>
          <a:prstGeom prst="rect">
            <a:avLst/>
          </a:prstGeom>
          <a:noFill/>
        </p:spPr>
        <p:txBody>
          <a:bodyPr wrap="square" rtlCol="0">
            <a:spAutoFit/>
          </a:bodyPr>
          <a:lstStyle/>
          <a:p>
            <a:r>
              <a:rPr kumimoji="1" lang="ja-JP" altLang="en-US" sz="1400" dirty="0" smtClean="0"/>
              <a:t>判定基礎期間の初日が</a:t>
            </a:r>
            <a:endParaRPr kumimoji="1" lang="ja-JP" altLang="en-US" sz="1400" u="sng"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70D84E86FA6E174AA6C3DB7D8B36C132" ma:contentTypeVersion="11" ma:contentTypeDescription="" ma:contentTypeScope="" ma:versionID="6d390a0b17a7e180c614eddaa1ced1f1">
  <xsd:schema xmlns:xsd="http://www.w3.org/2001/XMLSchema" xmlns:p="http://schemas.microsoft.com/office/2006/metadata/properties" xmlns:ns2="8B97BE19-CDDD-400E-817A-CFDD13F7EC12" xmlns:ns3="b3df0479-caa8-474f-bf69-b9eb84e45b40" targetNamespace="http://schemas.microsoft.com/office/2006/metadata/properties" ma:root="true" ma:fieldsID="9cb97ca9e0f3e87cd27828fe00da76a0" ns2:_="" ns3:_="">
    <xsd:import namespace="8B97BE19-CDDD-400E-817A-CFDD13F7EC12"/>
    <xsd:import namespace="b3df0479-caa8-474f-bf69-b9eb84e45b40"/>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element ref="ns3:DaibunruiID" minOccurs="0"/>
                <xsd:element ref="ns3:ChuubunruiID" minOccurs="0"/>
                <xsd:element ref="ns3:SyoubunruiID" minOccurs="0"/>
                <xsd:element ref="ns3:GyouseibunsyoID" minOccurs="0"/>
                <xsd:element ref="ns3:Renkei" minOccurs="0"/>
                <xsd:element ref="ns3:Flag01" minOccurs="0"/>
                <xsd:element ref="ns3:Yobi01" minOccurs="0"/>
                <xsd:element ref="ns3:Yobi02" minOccurs="0"/>
                <xsd:element ref="ns3:Yobi03"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dms="http://schemas.microsoft.com/office/2006/documentManagement/types" targetNamespace="b3df0479-caa8-474f-bf69-b9eb84e45b40" elementFormDefault="qualified">
    <xsd:import namespace="http://schemas.microsoft.com/office/2006/documentManagement/types"/>
    <xsd:element name="DaibunruiID" ma:index="19" nillable="true" ma:displayName="大分類ID" ma:description="" ma:hidden="true" ma:internalName="DaibunruiID" ma:readOnly="true">
      <xsd:simpleType>
        <xsd:restriction base="dms:Text"/>
      </xsd:simpleType>
    </xsd:element>
    <xsd:element name="ChuubunruiID" ma:index="20" nillable="true" ma:displayName="中分類ID" ma:description="" ma:hidden="true" ma:internalName="ChuubunruiID" ma:readOnly="true">
      <xsd:simpleType>
        <xsd:restriction base="dms:Text"/>
      </xsd:simpleType>
    </xsd:element>
    <xsd:element name="SyoubunruiID" ma:index="21" nillable="true" ma:displayName="小分類ID" ma:description="" ma:hidden="true" ma:internalName="SyoubunruiID" ma:readOnly="true">
      <xsd:simpleType>
        <xsd:restriction base="dms:Text"/>
      </xsd:simpleType>
    </xsd:element>
    <xsd:element name="GyouseibunsyoID" ma:index="22" nillable="true" ma:displayName="行政文書ファイル名ID" ma:description="" ma:hidden="true" ma:internalName="GyouseibunsyoID" ma:readOnly="true">
      <xsd:simpleType>
        <xsd:restriction base="dms:Text"/>
      </xsd:simpleType>
    </xsd:element>
    <xsd:element name="Renkei" ma:index="23" nillable="true" ma:displayName="行政文書連携フラグ" ma:description="" ma:hidden="true" ma:internalName="Renkei" ma:readOnly="true">
      <xsd:simpleType>
        <xsd:restriction base="dms:Text"/>
      </xsd:simpleType>
    </xsd:element>
    <xsd:element name="Flag01" ma:index="24" nillable="true" ma:displayName="予備フラグ" ma:description="" ma:hidden="true" ma:internalName="Flag01" ma:readOnly="true">
      <xsd:simpleType>
        <xsd:restriction base="dms:Text"/>
      </xsd:simpleType>
    </xsd:element>
    <xsd:element name="Yobi01" ma:index="25" nillable="true" ma:displayName="予備列01" ma:description="" ma:hidden="true" ma:internalName="Yobi01" ma:readOnly="true">
      <xsd:simpleType>
        <xsd:restriction base="dms:Text"/>
      </xsd:simpleType>
    </xsd:element>
    <xsd:element name="Yobi02" ma:index="26" nillable="true" ma:displayName="予備列02" ma:description="" ma:hidden="true" ma:internalName="Yobi02" ma:readOnly="true">
      <xsd:simpleType>
        <xsd:restriction base="dms:Text"/>
      </xsd:simpleType>
    </xsd:element>
    <xsd:element name="Yobi03" ma:index="27" nillable="true" ma:displayName="予備列03" ma:description="" ma:hidden="true" ma:internalName="Yobi03"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5342163-F407-4450-B927-58D035859EEC}">
  <ds:schemaRefs>
    <ds:schemaRef ds:uri="http://purl.org/dc/elements/1.1/"/>
    <ds:schemaRef ds:uri="http://schemas.microsoft.com/office/2006/metadata/properties"/>
    <ds:schemaRef ds:uri="8B97BE19-CDDD-400E-817A-CFDD13F7EC12"/>
    <ds:schemaRef ds:uri="http://schemas.microsoft.com/office/2006/documentManagement/types"/>
    <ds:schemaRef ds:uri="http://purl.org/dc/terms/"/>
    <ds:schemaRef ds:uri="http://schemas.openxmlformats.org/package/2006/metadata/core-properties"/>
    <ds:schemaRef ds:uri="http://purl.org/dc/dcmitype/"/>
    <ds:schemaRef ds:uri="b3df0479-caa8-474f-bf69-b9eb84e45b40"/>
    <ds:schemaRef ds:uri="http://www.w3.org/XML/1998/namespace"/>
  </ds:schemaRefs>
</ds:datastoreItem>
</file>

<file path=customXml/itemProps2.xml><?xml version="1.0" encoding="utf-8"?>
<ds:datastoreItem xmlns:ds="http://schemas.openxmlformats.org/officeDocument/2006/customXml" ds:itemID="{B6AE0204-C23F-4A48-B684-FA21CD10A89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b3df0479-caa8-474f-bf69-b9eb84e45b40"/>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4D6564BC-F47B-4021-A2BF-23573E79595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4880</TotalTime>
  <Words>121</Words>
  <Application>Microsoft Office PowerPoint</Application>
  <PresentationFormat>ユーザー設定</PresentationFormat>
  <Paragraphs>32</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厚生労働省ネットワークシステム</dc:creator>
  <cp:lastModifiedBy>yoshimura.kimiko</cp:lastModifiedBy>
  <cp:revision>456</cp:revision>
  <cp:lastPrinted>2020-08-14T10:05:04Z</cp:lastPrinted>
  <dcterms:created xsi:type="dcterms:W3CDTF">2011-04-19T02:59:06Z</dcterms:created>
  <dcterms:modified xsi:type="dcterms:W3CDTF">2020-09-01T05:09:23Z</dcterms:modified>
</cp:coreProperties>
</file>